
<file path=[Content_Types].xml><?xml version="1.0" encoding="utf-8"?>
<Types xmlns="http://schemas.openxmlformats.org/package/2006/content-types">
  <Default Extension="emf" ContentType="image/x-emf"/>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1"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61" d="100"/>
          <a:sy n="61" d="100"/>
        </p:scale>
        <p:origin x="96" y="4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4257702-493F-4C7B-849A-6C3571C0FF94}" type="datetimeFigureOut">
              <a:rPr lang="es-ES" smtClean="0"/>
              <a:t>21/02/2019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D2B0586-810E-4AC8-9FB2-EF7CFF543F23}" type="slidenum">
              <a:rPr lang="es-ES" smtClean="0"/>
              <a:t>‹Nº›</a:t>
            </a:fld>
            <a:endParaRPr lang="es-ES"/>
          </a:p>
        </p:txBody>
      </p:sp>
    </p:spTree>
    <p:extLst>
      <p:ext uri="{BB962C8B-B14F-4D97-AF65-F5344CB8AC3E}">
        <p14:creationId xmlns:p14="http://schemas.microsoft.com/office/powerpoint/2010/main" val="1143923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C4257702-493F-4C7B-849A-6C3571C0FF94}" type="datetimeFigureOut">
              <a:rPr lang="es-ES" smtClean="0"/>
              <a:t>21/02/2019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D2B0586-810E-4AC8-9FB2-EF7CFF543F23}" type="slidenum">
              <a:rPr lang="es-ES" smtClean="0"/>
              <a:t>‹Nº›</a:t>
            </a:fld>
            <a:endParaRPr lang="es-ES"/>
          </a:p>
        </p:txBody>
      </p:sp>
    </p:spTree>
    <p:extLst>
      <p:ext uri="{BB962C8B-B14F-4D97-AF65-F5344CB8AC3E}">
        <p14:creationId xmlns:p14="http://schemas.microsoft.com/office/powerpoint/2010/main" val="362860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C4257702-493F-4C7B-849A-6C3571C0FF94}" type="datetimeFigureOut">
              <a:rPr lang="es-ES" smtClean="0"/>
              <a:t>21/02/2019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D2B0586-810E-4AC8-9FB2-EF7CFF543F23}" type="slidenum">
              <a:rPr lang="es-ES" smtClean="0"/>
              <a:t>‹Nº›</a:t>
            </a:fld>
            <a:endParaRPr lang="es-ES"/>
          </a:p>
        </p:txBody>
      </p:sp>
    </p:spTree>
    <p:extLst>
      <p:ext uri="{BB962C8B-B14F-4D97-AF65-F5344CB8AC3E}">
        <p14:creationId xmlns:p14="http://schemas.microsoft.com/office/powerpoint/2010/main" val="954439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C4257702-493F-4C7B-849A-6C3571C0FF94}" type="datetimeFigureOut">
              <a:rPr lang="es-ES" smtClean="0"/>
              <a:t>21/02/2019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D2B0586-810E-4AC8-9FB2-EF7CFF543F23}" type="slidenum">
              <a:rPr lang="es-ES" smtClean="0"/>
              <a:t>‹Nº›</a:t>
            </a:fld>
            <a:endParaRPr lang="es-E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060057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C4257702-493F-4C7B-849A-6C3571C0FF94}" type="datetimeFigureOut">
              <a:rPr lang="es-ES" smtClean="0"/>
              <a:t>21/02/2019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D2B0586-810E-4AC8-9FB2-EF7CFF543F23}" type="slidenum">
              <a:rPr lang="es-ES" smtClean="0"/>
              <a:t>‹Nº›</a:t>
            </a:fld>
            <a:endParaRPr lang="es-ES"/>
          </a:p>
        </p:txBody>
      </p:sp>
    </p:spTree>
    <p:extLst>
      <p:ext uri="{BB962C8B-B14F-4D97-AF65-F5344CB8AC3E}">
        <p14:creationId xmlns:p14="http://schemas.microsoft.com/office/powerpoint/2010/main" val="4120488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3" name="Date Placeholder 2"/>
          <p:cNvSpPr>
            <a:spLocks noGrp="1"/>
          </p:cNvSpPr>
          <p:nvPr>
            <p:ph type="dt" sz="half" idx="10"/>
          </p:nvPr>
        </p:nvSpPr>
        <p:spPr/>
        <p:txBody>
          <a:bodyPr/>
          <a:lstStyle/>
          <a:p>
            <a:fld id="{C4257702-493F-4C7B-849A-6C3571C0FF94}" type="datetimeFigureOut">
              <a:rPr lang="es-ES" smtClean="0"/>
              <a:t>21/02/2019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D2B0586-810E-4AC8-9FB2-EF7CFF543F23}" type="slidenum">
              <a:rPr lang="es-ES" smtClean="0"/>
              <a:t>‹Nº›</a:t>
            </a:fld>
            <a:endParaRPr lang="es-ES"/>
          </a:p>
        </p:txBody>
      </p:sp>
    </p:spTree>
    <p:extLst>
      <p:ext uri="{BB962C8B-B14F-4D97-AF65-F5344CB8AC3E}">
        <p14:creationId xmlns:p14="http://schemas.microsoft.com/office/powerpoint/2010/main" val="3473028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3" name="Date Placeholder 2"/>
          <p:cNvSpPr>
            <a:spLocks noGrp="1"/>
          </p:cNvSpPr>
          <p:nvPr>
            <p:ph type="dt" sz="half" idx="10"/>
          </p:nvPr>
        </p:nvSpPr>
        <p:spPr/>
        <p:txBody>
          <a:bodyPr/>
          <a:lstStyle/>
          <a:p>
            <a:fld id="{C4257702-493F-4C7B-849A-6C3571C0FF94}" type="datetimeFigureOut">
              <a:rPr lang="es-ES" smtClean="0"/>
              <a:t>21/02/2019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D2B0586-810E-4AC8-9FB2-EF7CFF543F23}" type="slidenum">
              <a:rPr lang="es-ES" smtClean="0"/>
              <a:t>‹Nº›</a:t>
            </a:fld>
            <a:endParaRPr lang="es-ES"/>
          </a:p>
        </p:txBody>
      </p:sp>
    </p:spTree>
    <p:extLst>
      <p:ext uri="{BB962C8B-B14F-4D97-AF65-F5344CB8AC3E}">
        <p14:creationId xmlns:p14="http://schemas.microsoft.com/office/powerpoint/2010/main" val="21884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4257702-493F-4C7B-849A-6C3571C0FF94}" type="datetimeFigureOut">
              <a:rPr lang="es-ES" smtClean="0"/>
              <a:t>21/02/2019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D2B0586-810E-4AC8-9FB2-EF7CFF543F23}" type="slidenum">
              <a:rPr lang="es-ES" smtClean="0"/>
              <a:t>‹Nº›</a:t>
            </a:fld>
            <a:endParaRPr lang="es-ES"/>
          </a:p>
        </p:txBody>
      </p:sp>
    </p:spTree>
    <p:extLst>
      <p:ext uri="{BB962C8B-B14F-4D97-AF65-F5344CB8AC3E}">
        <p14:creationId xmlns:p14="http://schemas.microsoft.com/office/powerpoint/2010/main" val="2228921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4257702-493F-4C7B-849A-6C3571C0FF94}" type="datetimeFigureOut">
              <a:rPr lang="es-ES" smtClean="0"/>
              <a:t>21/02/2019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D2B0586-810E-4AC8-9FB2-EF7CFF543F23}" type="slidenum">
              <a:rPr lang="es-ES" smtClean="0"/>
              <a:t>‹Nº›</a:t>
            </a:fld>
            <a:endParaRPr lang="es-ES"/>
          </a:p>
        </p:txBody>
      </p:sp>
    </p:spTree>
    <p:extLst>
      <p:ext uri="{BB962C8B-B14F-4D97-AF65-F5344CB8AC3E}">
        <p14:creationId xmlns:p14="http://schemas.microsoft.com/office/powerpoint/2010/main" val="593338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cSld name="1_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C4257702-493F-4C7B-849A-6C3571C0FF94}" type="datetimeFigureOut">
              <a:rPr lang="es-ES" smtClean="0"/>
              <a:t>21/02/2019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D2B0586-810E-4AC8-9FB2-EF7CFF543F23}" type="slidenum">
              <a:rPr lang="es-ES" smtClean="0"/>
              <a:t>‹Nº›</a:t>
            </a:fld>
            <a:endParaRPr lang="es-ES"/>
          </a:p>
        </p:txBody>
      </p:sp>
    </p:spTree>
    <p:extLst>
      <p:ext uri="{BB962C8B-B14F-4D97-AF65-F5344CB8AC3E}">
        <p14:creationId xmlns:p14="http://schemas.microsoft.com/office/powerpoint/2010/main" val="321563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4257702-493F-4C7B-849A-6C3571C0FF94}" type="datetimeFigureOut">
              <a:rPr lang="es-ES" smtClean="0"/>
              <a:t>21/02/2019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D2B0586-810E-4AC8-9FB2-EF7CFF543F23}" type="slidenum">
              <a:rPr lang="es-ES" smtClean="0"/>
              <a:t>‹Nº›</a:t>
            </a:fld>
            <a:endParaRPr lang="es-ES"/>
          </a:p>
        </p:txBody>
      </p:sp>
    </p:spTree>
    <p:extLst>
      <p:ext uri="{BB962C8B-B14F-4D97-AF65-F5344CB8AC3E}">
        <p14:creationId xmlns:p14="http://schemas.microsoft.com/office/powerpoint/2010/main" val="2365764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C4257702-493F-4C7B-849A-6C3571C0FF94}" type="datetimeFigureOut">
              <a:rPr lang="es-ES" smtClean="0"/>
              <a:t>21/02/2019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D2B0586-810E-4AC8-9FB2-EF7CFF543F23}" type="slidenum">
              <a:rPr lang="es-ES" smtClean="0"/>
              <a:t>‹Nº›</a:t>
            </a:fld>
            <a:endParaRPr lang="es-ES"/>
          </a:p>
        </p:txBody>
      </p:sp>
    </p:spTree>
    <p:extLst>
      <p:ext uri="{BB962C8B-B14F-4D97-AF65-F5344CB8AC3E}">
        <p14:creationId xmlns:p14="http://schemas.microsoft.com/office/powerpoint/2010/main" val="3221663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4257702-493F-4C7B-849A-6C3571C0FF94}" type="datetimeFigureOut">
              <a:rPr lang="es-ES" smtClean="0"/>
              <a:t>21/02/2019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D2B0586-810E-4AC8-9FB2-EF7CFF543F23}" type="slidenum">
              <a:rPr lang="es-ES" smtClean="0"/>
              <a:t>‹Nº›</a:t>
            </a:fld>
            <a:endParaRPr lang="es-ES"/>
          </a:p>
        </p:txBody>
      </p:sp>
    </p:spTree>
    <p:extLst>
      <p:ext uri="{BB962C8B-B14F-4D97-AF65-F5344CB8AC3E}">
        <p14:creationId xmlns:p14="http://schemas.microsoft.com/office/powerpoint/2010/main" val="3748034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12" name="Content Placeholder 3"/>
          <p:cNvSpPr>
            <a:spLocks noGrp="1"/>
          </p:cNvSpPr>
          <p:nvPr>
            <p:ph sz="quarter" idx="13"/>
          </p:nvPr>
        </p:nvSpPr>
        <p:spPr>
          <a:xfrm>
            <a:off x="913774" y="3051012"/>
            <a:ext cx="5106027" cy="2740187"/>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13" name="Content Placeholder 5"/>
          <p:cNvSpPr>
            <a:spLocks noGrp="1"/>
          </p:cNvSpPr>
          <p:nvPr>
            <p:ph sz="quarter" idx="14"/>
          </p:nvPr>
        </p:nvSpPr>
        <p:spPr>
          <a:xfrm>
            <a:off x="6172200" y="3051012"/>
            <a:ext cx="5105401" cy="2740187"/>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4257702-493F-4C7B-849A-6C3571C0FF94}" type="datetimeFigureOut">
              <a:rPr lang="es-ES" smtClean="0"/>
              <a:t>21/02/2019</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D2B0586-810E-4AC8-9FB2-EF7CFF543F23}" type="slidenum">
              <a:rPr lang="es-ES" smtClean="0"/>
              <a:t>‹Nº›</a:t>
            </a:fld>
            <a:endParaRPr lang="es-ES"/>
          </a:p>
        </p:txBody>
      </p:sp>
    </p:spTree>
    <p:extLst>
      <p:ext uri="{BB962C8B-B14F-4D97-AF65-F5344CB8AC3E}">
        <p14:creationId xmlns:p14="http://schemas.microsoft.com/office/powerpoint/2010/main" val="2780563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4257702-493F-4C7B-849A-6C3571C0FF94}" type="datetimeFigureOut">
              <a:rPr lang="es-ES" smtClean="0"/>
              <a:t>21/02/2019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D2B0586-810E-4AC8-9FB2-EF7CFF543F23}" type="slidenum">
              <a:rPr lang="es-ES" smtClean="0"/>
              <a:t>‹Nº›</a:t>
            </a:fld>
            <a:endParaRPr lang="es-ES"/>
          </a:p>
        </p:txBody>
      </p:sp>
    </p:spTree>
    <p:extLst>
      <p:ext uri="{BB962C8B-B14F-4D97-AF65-F5344CB8AC3E}">
        <p14:creationId xmlns:p14="http://schemas.microsoft.com/office/powerpoint/2010/main" val="3570941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C4257702-493F-4C7B-849A-6C3571C0FF94}" type="datetimeFigureOut">
              <a:rPr lang="es-ES" smtClean="0"/>
              <a:t>21/02/2019</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D2B0586-810E-4AC8-9FB2-EF7CFF543F23}" type="slidenum">
              <a:rPr lang="es-ES" smtClean="0"/>
              <a:t>‹Nº›</a:t>
            </a:fld>
            <a:endParaRPr lang="es-ES"/>
          </a:p>
        </p:txBody>
      </p:sp>
    </p:spTree>
    <p:extLst>
      <p:ext uri="{BB962C8B-B14F-4D97-AF65-F5344CB8AC3E}">
        <p14:creationId xmlns:p14="http://schemas.microsoft.com/office/powerpoint/2010/main" val="98523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C4257702-493F-4C7B-849A-6C3571C0FF94}" type="datetimeFigureOut">
              <a:rPr lang="es-ES" smtClean="0"/>
              <a:t>21/02/2019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D2B0586-810E-4AC8-9FB2-EF7CFF543F23}" type="slidenum">
              <a:rPr lang="es-ES" smtClean="0"/>
              <a:t>‹Nº›</a:t>
            </a:fld>
            <a:endParaRPr lang="es-ES"/>
          </a:p>
        </p:txBody>
      </p:sp>
    </p:spTree>
    <p:extLst>
      <p:ext uri="{BB962C8B-B14F-4D97-AF65-F5344CB8AC3E}">
        <p14:creationId xmlns:p14="http://schemas.microsoft.com/office/powerpoint/2010/main" val="296772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C4257702-493F-4C7B-849A-6C3571C0FF94}" type="datetimeFigureOut">
              <a:rPr lang="es-ES" smtClean="0"/>
              <a:t>21/02/2019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D2B0586-810E-4AC8-9FB2-EF7CFF543F23}" type="slidenum">
              <a:rPr lang="es-ES" smtClean="0"/>
              <a:t>‹Nº›</a:t>
            </a:fld>
            <a:endParaRPr lang="es-ES"/>
          </a:p>
        </p:txBody>
      </p:sp>
    </p:spTree>
    <p:extLst>
      <p:ext uri="{BB962C8B-B14F-4D97-AF65-F5344CB8AC3E}">
        <p14:creationId xmlns:p14="http://schemas.microsoft.com/office/powerpoint/2010/main" val="2084210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C4257702-493F-4C7B-849A-6C3571C0FF94}" type="datetimeFigureOut">
              <a:rPr lang="es-ES" smtClean="0"/>
              <a:t>21/02/2019</a:t>
            </a:fld>
            <a:endParaRPr lang="es-E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s-E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3D2B0586-810E-4AC8-9FB2-EF7CFF543F23}" type="slidenum">
              <a:rPr lang="es-ES" smtClean="0"/>
              <a:t>‹Nº›</a:t>
            </a:fld>
            <a:endParaRPr lang="es-ES"/>
          </a:p>
        </p:txBody>
      </p:sp>
    </p:spTree>
    <p:extLst>
      <p:ext uri="{BB962C8B-B14F-4D97-AF65-F5344CB8AC3E}">
        <p14:creationId xmlns:p14="http://schemas.microsoft.com/office/powerpoint/2010/main" val="27226930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2E43D1-7E71-4815-BFA9-1445FC61A541}"/>
              </a:ext>
            </a:extLst>
          </p:cNvPr>
          <p:cNvSpPr>
            <a:spLocks noGrp="1"/>
          </p:cNvSpPr>
          <p:nvPr>
            <p:ph type="ctrTitle"/>
          </p:nvPr>
        </p:nvSpPr>
        <p:spPr/>
        <p:txBody>
          <a:bodyPr>
            <a:normAutofit/>
          </a:bodyPr>
          <a:lstStyle/>
          <a:p>
            <a:r>
              <a:rPr lang="es-ES" sz="8800" dirty="0"/>
              <a:t>Cambio climático</a:t>
            </a:r>
          </a:p>
        </p:txBody>
      </p:sp>
      <p:sp>
        <p:nvSpPr>
          <p:cNvPr id="3" name="Subtítulo 2">
            <a:extLst>
              <a:ext uri="{FF2B5EF4-FFF2-40B4-BE49-F238E27FC236}">
                <a16:creationId xmlns:a16="http://schemas.microsoft.com/office/drawing/2014/main" id="{BD23D67A-36A2-4B9C-8ED7-FEBAA1E58CA3}"/>
              </a:ext>
            </a:extLst>
          </p:cNvPr>
          <p:cNvSpPr>
            <a:spLocks noGrp="1"/>
          </p:cNvSpPr>
          <p:nvPr>
            <p:ph type="subTitle" idx="1"/>
          </p:nvPr>
        </p:nvSpPr>
        <p:spPr/>
        <p:txBody>
          <a:bodyPr>
            <a:normAutofit/>
          </a:bodyPr>
          <a:lstStyle/>
          <a:p>
            <a:pPr algn="ctr"/>
            <a:r>
              <a:rPr lang="es-ES" sz="4000" b="1" dirty="0"/>
              <a:t>Crisis…¿qué crisis</a:t>
            </a:r>
            <a:r>
              <a:rPr lang="es-ES" sz="3200" b="1" dirty="0"/>
              <a:t>?</a:t>
            </a:r>
          </a:p>
        </p:txBody>
      </p:sp>
    </p:spTree>
    <p:extLst>
      <p:ext uri="{BB962C8B-B14F-4D97-AF65-F5344CB8AC3E}">
        <p14:creationId xmlns:p14="http://schemas.microsoft.com/office/powerpoint/2010/main" val="783437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DE50414-6B23-4233-AE0A-AF05862BFD6F}"/>
              </a:ext>
            </a:extLst>
          </p:cNvPr>
          <p:cNvSpPr txBox="1"/>
          <p:nvPr/>
        </p:nvSpPr>
        <p:spPr>
          <a:xfrm>
            <a:off x="2572407" y="1876096"/>
            <a:ext cx="7047186" cy="2123658"/>
          </a:xfrm>
          <a:prstGeom prst="rect">
            <a:avLst/>
          </a:prstGeom>
          <a:noFill/>
        </p:spPr>
        <p:txBody>
          <a:bodyPr wrap="square" rtlCol="0">
            <a:spAutoFit/>
          </a:bodyPr>
          <a:lstStyle/>
          <a:p>
            <a:r>
              <a:rPr lang="es-ES" sz="6600" dirty="0">
                <a:latin typeface="Arial Nova" panose="020B0604020202020204" pitchFamily="34" charset="0"/>
              </a:rPr>
              <a:t>Y…¿Qué pasa en Canarias?</a:t>
            </a:r>
          </a:p>
        </p:txBody>
      </p:sp>
    </p:spTree>
    <p:extLst>
      <p:ext uri="{BB962C8B-B14F-4D97-AF65-F5344CB8AC3E}">
        <p14:creationId xmlns:p14="http://schemas.microsoft.com/office/powerpoint/2010/main" val="2340982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DE50414-6B23-4233-AE0A-AF05862BFD6F}"/>
              </a:ext>
            </a:extLst>
          </p:cNvPr>
          <p:cNvSpPr txBox="1"/>
          <p:nvPr/>
        </p:nvSpPr>
        <p:spPr>
          <a:xfrm>
            <a:off x="2995449" y="740979"/>
            <a:ext cx="7047186" cy="5816977"/>
          </a:xfrm>
          <a:prstGeom prst="rect">
            <a:avLst/>
          </a:prstGeom>
          <a:noFill/>
        </p:spPr>
        <p:txBody>
          <a:bodyPr wrap="square" rtlCol="0">
            <a:spAutoFit/>
          </a:bodyPr>
          <a:lstStyle/>
          <a:p>
            <a:r>
              <a:rPr lang="es-ES" sz="3600" dirty="0">
                <a:latin typeface="Arial Nova" panose="020B0604020202020204" pitchFamily="34" charset="0"/>
              </a:rPr>
              <a:t>Estamos pendientes de una Ley sobre Cambio Climático </a:t>
            </a:r>
            <a:r>
              <a:rPr lang="es-ES" sz="2400" dirty="0">
                <a:latin typeface="Arial Nova" panose="020B0604020202020204" pitchFamily="34" charset="0"/>
              </a:rPr>
              <a:t>(ahora que casualmente se acaba la legislatura)</a:t>
            </a:r>
          </a:p>
          <a:p>
            <a:endParaRPr lang="es-ES" sz="3600" dirty="0">
              <a:latin typeface="Arial Nova" panose="020B0604020202020204" pitchFamily="34" charset="0"/>
            </a:endParaRPr>
          </a:p>
          <a:p>
            <a:r>
              <a:rPr lang="es-ES" sz="3600" dirty="0">
                <a:latin typeface="Arial Nova" panose="020B0604020202020204" pitchFamily="34" charset="0"/>
              </a:rPr>
              <a:t>Hay un Observatorio sobre Cambio Climático </a:t>
            </a:r>
            <a:r>
              <a:rPr lang="es-ES" sz="2400" dirty="0">
                <a:latin typeface="Arial Nova" panose="020B0604020202020204" pitchFamily="34" charset="0"/>
              </a:rPr>
              <a:t>(un comité político técnico)</a:t>
            </a:r>
          </a:p>
          <a:p>
            <a:endParaRPr lang="es-ES" sz="3600" dirty="0">
              <a:latin typeface="Arial Nova" panose="020B0604020202020204" pitchFamily="34" charset="0"/>
            </a:endParaRPr>
          </a:p>
          <a:p>
            <a:r>
              <a:rPr lang="es-ES" sz="3600" dirty="0">
                <a:latin typeface="Arial Nova" panose="020B0604020202020204" pitchFamily="34" charset="0"/>
              </a:rPr>
              <a:t>Se está produciendo una rápida penetración de renovables tras años de parálisis </a:t>
            </a:r>
            <a:r>
              <a:rPr lang="es-ES" sz="2800" dirty="0">
                <a:latin typeface="Arial Nova" panose="020B0604020202020204" pitchFamily="34" charset="0"/>
              </a:rPr>
              <a:t>(por fin es negocio)</a:t>
            </a:r>
            <a:endParaRPr lang="es-ES" sz="3600" dirty="0">
              <a:latin typeface="Arial Nova" panose="020B0604020202020204" pitchFamily="34" charset="0"/>
            </a:endParaRPr>
          </a:p>
        </p:txBody>
      </p:sp>
    </p:spTree>
    <p:extLst>
      <p:ext uri="{BB962C8B-B14F-4D97-AF65-F5344CB8AC3E}">
        <p14:creationId xmlns:p14="http://schemas.microsoft.com/office/powerpoint/2010/main" val="2955219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1BDD69D-9201-4E98-B293-8C402E4C5C34}"/>
              </a:ext>
            </a:extLst>
          </p:cNvPr>
          <p:cNvSpPr txBox="1"/>
          <p:nvPr/>
        </p:nvSpPr>
        <p:spPr>
          <a:xfrm>
            <a:off x="2380593" y="1277007"/>
            <a:ext cx="7394028" cy="3970318"/>
          </a:xfrm>
          <a:prstGeom prst="rect">
            <a:avLst/>
          </a:prstGeom>
          <a:noFill/>
        </p:spPr>
        <p:txBody>
          <a:bodyPr wrap="square" rtlCol="0">
            <a:spAutoFit/>
          </a:bodyPr>
          <a:lstStyle/>
          <a:p>
            <a:r>
              <a:rPr lang="es-ES" dirty="0">
                <a:latin typeface="Arial Nova" panose="020B0504020202020204" pitchFamily="34" charset="0"/>
              </a:rPr>
              <a:t>Desde un punto de vista político, en esta legislatura</a:t>
            </a:r>
          </a:p>
          <a:p>
            <a:endParaRPr lang="es-ES" dirty="0">
              <a:latin typeface="Arial Nova" panose="020B0504020202020204" pitchFamily="34" charset="0"/>
            </a:endParaRPr>
          </a:p>
          <a:p>
            <a:r>
              <a:rPr lang="es-ES" dirty="0">
                <a:latin typeface="Arial Nova" panose="020B0504020202020204" pitchFamily="34" charset="0"/>
              </a:rPr>
              <a:t>Desapareció la Agencia Canaria de Desarrollo Sostenible y Cambio Climático</a:t>
            </a:r>
          </a:p>
          <a:p>
            <a:endParaRPr lang="es-ES" dirty="0">
              <a:latin typeface="Arial Nova" panose="020B0504020202020204" pitchFamily="34" charset="0"/>
            </a:endParaRPr>
          </a:p>
          <a:p>
            <a:r>
              <a:rPr lang="es-ES" dirty="0">
                <a:latin typeface="Arial Nova" panose="020B0504020202020204" pitchFamily="34" charset="0"/>
              </a:rPr>
              <a:t>No se ha vuelto a hablar de la Estrategia Canaria de Lucha contra el Cambio Climático</a:t>
            </a:r>
          </a:p>
          <a:p>
            <a:endParaRPr lang="es-ES" dirty="0">
              <a:latin typeface="Arial Nova" panose="020B0504020202020204" pitchFamily="34" charset="0"/>
            </a:endParaRPr>
          </a:p>
          <a:p>
            <a:r>
              <a:rPr lang="es-ES" dirty="0">
                <a:latin typeface="Arial Nova" panose="020B0504020202020204" pitchFamily="34" charset="0"/>
              </a:rPr>
              <a:t>No hay una agenda real de actuaciones coordinadas, excepto por parte del Cabildo de Gran Canaria</a:t>
            </a:r>
          </a:p>
          <a:p>
            <a:endParaRPr lang="es-ES" dirty="0">
              <a:latin typeface="Arial Nova" panose="020B0504020202020204" pitchFamily="34" charset="0"/>
            </a:endParaRPr>
          </a:p>
          <a:p>
            <a:r>
              <a:rPr lang="es-ES" dirty="0">
                <a:latin typeface="Arial Nova" panose="020B0504020202020204" pitchFamily="34" charset="0"/>
              </a:rPr>
              <a:t>El Hierro tiene alrededor del 60-70% de su electricidad de la central </a:t>
            </a:r>
            <a:r>
              <a:rPr lang="es-ES" dirty="0" err="1">
                <a:latin typeface="Arial Nova" panose="020B0504020202020204" pitchFamily="34" charset="0"/>
              </a:rPr>
              <a:t>hidroeólica</a:t>
            </a:r>
            <a:r>
              <a:rPr lang="es-ES" dirty="0">
                <a:latin typeface="Arial Nova" panose="020B0504020202020204" pitchFamily="34" charset="0"/>
              </a:rPr>
              <a:t> </a:t>
            </a:r>
            <a:r>
              <a:rPr lang="es-ES" dirty="0" err="1">
                <a:latin typeface="Arial Nova" panose="020B0504020202020204" pitchFamily="34" charset="0"/>
              </a:rPr>
              <a:t>Gorona</a:t>
            </a:r>
            <a:r>
              <a:rPr lang="es-ES" dirty="0">
                <a:latin typeface="Arial Nova" panose="020B0504020202020204" pitchFamily="34" charset="0"/>
              </a:rPr>
              <a:t> del Viento</a:t>
            </a:r>
          </a:p>
          <a:p>
            <a:endParaRPr lang="es-ES" dirty="0">
              <a:latin typeface="Arial Nova" panose="020B0504020202020204" pitchFamily="34" charset="0"/>
            </a:endParaRPr>
          </a:p>
        </p:txBody>
      </p:sp>
    </p:spTree>
    <p:extLst>
      <p:ext uri="{BB962C8B-B14F-4D97-AF65-F5344CB8AC3E}">
        <p14:creationId xmlns:p14="http://schemas.microsoft.com/office/powerpoint/2010/main" val="1208542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6DB69A6-5EBF-4AA7-A539-4121DA2B8B97}"/>
              </a:ext>
            </a:extLst>
          </p:cNvPr>
          <p:cNvPicPr>
            <a:picLocks noChangeAspect="1"/>
          </p:cNvPicPr>
          <p:nvPr/>
        </p:nvPicPr>
        <p:blipFill>
          <a:blip r:embed="rId2"/>
          <a:stretch>
            <a:fillRect/>
          </a:stretch>
        </p:blipFill>
        <p:spPr>
          <a:xfrm>
            <a:off x="3883197" y="0"/>
            <a:ext cx="4425606" cy="6858000"/>
          </a:xfrm>
          <a:prstGeom prst="rect">
            <a:avLst/>
          </a:prstGeom>
        </p:spPr>
      </p:pic>
    </p:spTree>
    <p:extLst>
      <p:ext uri="{BB962C8B-B14F-4D97-AF65-F5344CB8AC3E}">
        <p14:creationId xmlns:p14="http://schemas.microsoft.com/office/powerpoint/2010/main" val="2574794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F6427BA-AC10-4593-B6E5-A2EA75B2FC68}"/>
              </a:ext>
            </a:extLst>
          </p:cNvPr>
          <p:cNvSpPr txBox="1"/>
          <p:nvPr/>
        </p:nvSpPr>
        <p:spPr>
          <a:xfrm>
            <a:off x="2490952" y="638542"/>
            <a:ext cx="6779173" cy="4832092"/>
          </a:xfrm>
          <a:prstGeom prst="rect">
            <a:avLst/>
          </a:prstGeom>
          <a:noFill/>
        </p:spPr>
        <p:txBody>
          <a:bodyPr wrap="square" rtlCol="0">
            <a:spAutoFit/>
          </a:bodyPr>
          <a:lstStyle/>
          <a:p>
            <a:r>
              <a:rPr lang="es-ES" sz="2800" dirty="0">
                <a:latin typeface="Consolas" panose="020B0609020204030204" pitchFamily="49" charset="0"/>
              </a:rPr>
              <a:t>Dos personas</a:t>
            </a:r>
          </a:p>
          <a:p>
            <a:endParaRPr lang="es-ES" sz="2800" dirty="0">
              <a:latin typeface="Consolas" panose="020B0609020204030204" pitchFamily="49" charset="0"/>
            </a:endParaRPr>
          </a:p>
          <a:p>
            <a:r>
              <a:rPr lang="es-ES" sz="2800" dirty="0">
                <a:latin typeface="Consolas" panose="020B0609020204030204" pitchFamily="49" charset="0"/>
              </a:rPr>
              <a:t>Una adolescente sueca</a:t>
            </a:r>
          </a:p>
          <a:p>
            <a:endParaRPr lang="es-ES" sz="2800" dirty="0">
              <a:latin typeface="Consolas" panose="020B0609020204030204" pitchFamily="49" charset="0"/>
            </a:endParaRPr>
          </a:p>
          <a:p>
            <a:r>
              <a:rPr lang="es-ES" sz="2800" b="1" dirty="0">
                <a:latin typeface="Consolas" panose="020B0609020204030204" pitchFamily="49" charset="0"/>
              </a:rPr>
              <a:t>Greta Thunberg</a:t>
            </a:r>
          </a:p>
          <a:p>
            <a:endParaRPr lang="es-ES" sz="2800" dirty="0">
              <a:latin typeface="Consolas" panose="020B0609020204030204" pitchFamily="49" charset="0"/>
            </a:endParaRPr>
          </a:p>
          <a:p>
            <a:endParaRPr lang="es-ES" sz="2800" dirty="0">
              <a:latin typeface="Consolas" panose="020B0609020204030204" pitchFamily="49" charset="0"/>
            </a:endParaRPr>
          </a:p>
          <a:p>
            <a:r>
              <a:rPr lang="es-ES" sz="2800" dirty="0">
                <a:latin typeface="Consolas" panose="020B0609020204030204" pitchFamily="49" charset="0"/>
              </a:rPr>
              <a:t>Un emprendedor tecnológico norteamericano y profesor</a:t>
            </a:r>
          </a:p>
          <a:p>
            <a:endParaRPr lang="es-ES" sz="2800" dirty="0">
              <a:latin typeface="Consolas" panose="020B0609020204030204" pitchFamily="49" charset="0"/>
            </a:endParaRPr>
          </a:p>
          <a:p>
            <a:r>
              <a:rPr lang="es-ES" sz="2800" b="1" dirty="0">
                <a:latin typeface="Consolas" panose="020B0609020204030204" pitchFamily="49" charset="0"/>
              </a:rPr>
              <a:t>Tony Seba</a:t>
            </a:r>
          </a:p>
        </p:txBody>
      </p:sp>
    </p:spTree>
    <p:extLst>
      <p:ext uri="{BB962C8B-B14F-4D97-AF65-F5344CB8AC3E}">
        <p14:creationId xmlns:p14="http://schemas.microsoft.com/office/powerpoint/2010/main" val="2345186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EF9C11A-560F-4491-AF3F-550352A3D39A}"/>
              </a:ext>
            </a:extLst>
          </p:cNvPr>
          <p:cNvPicPr/>
          <p:nvPr/>
        </p:nvPicPr>
        <p:blipFill>
          <a:blip r:embed="rId2"/>
          <a:stretch>
            <a:fillRect/>
          </a:stretch>
        </p:blipFill>
        <p:spPr>
          <a:xfrm>
            <a:off x="5773420" y="1559877"/>
            <a:ext cx="5400040" cy="3418205"/>
          </a:xfrm>
          <a:prstGeom prst="rect">
            <a:avLst/>
          </a:prstGeom>
        </p:spPr>
      </p:pic>
      <p:sp>
        <p:nvSpPr>
          <p:cNvPr id="3" name="Rectángulo 2">
            <a:extLst>
              <a:ext uri="{FF2B5EF4-FFF2-40B4-BE49-F238E27FC236}">
                <a16:creationId xmlns:a16="http://schemas.microsoft.com/office/drawing/2014/main" id="{AE969589-9049-4CFC-9E96-11578B3861EB}"/>
              </a:ext>
            </a:extLst>
          </p:cNvPr>
          <p:cNvSpPr/>
          <p:nvPr/>
        </p:nvSpPr>
        <p:spPr>
          <a:xfrm>
            <a:off x="236220" y="2484149"/>
            <a:ext cx="6096000" cy="1569660"/>
          </a:xfrm>
          <a:prstGeom prst="rect">
            <a:avLst/>
          </a:prstGeom>
        </p:spPr>
        <p:txBody>
          <a:bodyPr>
            <a:spAutoFit/>
          </a:bodyPr>
          <a:lstStyle/>
          <a:p>
            <a:r>
              <a:rPr lang="es-ES" sz="2400" dirty="0">
                <a:latin typeface="Consolas" panose="020B0609020204030204" pitchFamily="49" charset="0"/>
              </a:rPr>
              <a:t>Se sienta desde agosto del 2018 frente al parlamento Sueco</a:t>
            </a:r>
          </a:p>
          <a:p>
            <a:r>
              <a:rPr lang="es-ES" sz="2400" dirty="0">
                <a:latin typeface="Consolas" panose="020B0609020204030204" pitchFamily="49" charset="0"/>
              </a:rPr>
              <a:t>Huelga escolar por el cambio climático</a:t>
            </a:r>
          </a:p>
        </p:txBody>
      </p:sp>
    </p:spTree>
    <p:extLst>
      <p:ext uri="{BB962C8B-B14F-4D97-AF65-F5344CB8AC3E}">
        <p14:creationId xmlns:p14="http://schemas.microsoft.com/office/powerpoint/2010/main" val="460033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greta_thunberg_cop24_subtitulos_espaol_wYr3DNWcFO0_360p">
            <a:hlinkClick r:id="" action="ppaction://media"/>
            <a:extLst>
              <a:ext uri="{FF2B5EF4-FFF2-40B4-BE49-F238E27FC236}">
                <a16:creationId xmlns:a16="http://schemas.microsoft.com/office/drawing/2014/main" id="{33D2BE56-37B6-4501-93B0-AA40BC06ECD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0" y="1733550"/>
            <a:ext cx="6096000" cy="3390900"/>
          </a:xfrm>
          <a:prstGeom prst="rect">
            <a:avLst/>
          </a:prstGeom>
        </p:spPr>
      </p:pic>
    </p:spTree>
    <p:extLst>
      <p:ext uri="{BB962C8B-B14F-4D97-AF65-F5344CB8AC3E}">
        <p14:creationId xmlns:p14="http://schemas.microsoft.com/office/powerpoint/2010/main" val="31677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5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2EA4F41-D6D4-4134-9FFB-61D985B9D104}"/>
              </a:ext>
            </a:extLst>
          </p:cNvPr>
          <p:cNvSpPr/>
          <p:nvPr/>
        </p:nvSpPr>
        <p:spPr>
          <a:xfrm>
            <a:off x="2921875" y="495540"/>
            <a:ext cx="8208580" cy="1569660"/>
          </a:xfrm>
          <a:prstGeom prst="rect">
            <a:avLst/>
          </a:prstGeom>
        </p:spPr>
        <p:txBody>
          <a:bodyPr wrap="square">
            <a:spAutoFit/>
          </a:bodyPr>
          <a:lstStyle/>
          <a:p>
            <a:r>
              <a:rPr lang="es-ES" sz="2400" dirty="0">
                <a:latin typeface="Consolas" panose="020B0609020204030204" pitchFamily="49" charset="0"/>
              </a:rPr>
              <a:t>Australia, Polonia, Reino Unido o Bélgica</a:t>
            </a:r>
          </a:p>
          <a:p>
            <a:r>
              <a:rPr lang="es-ES" sz="2400" dirty="0">
                <a:latin typeface="Consolas" panose="020B0609020204030204" pitchFamily="49" charset="0"/>
              </a:rPr>
              <a:t>Se calcula que alrededor de </a:t>
            </a:r>
            <a:r>
              <a:rPr lang="es-ES" sz="2400" b="1" dirty="0">
                <a:latin typeface="Consolas" panose="020B0609020204030204" pitchFamily="49" charset="0"/>
              </a:rPr>
              <a:t>70000 escolares en 170 ciudades </a:t>
            </a:r>
            <a:r>
              <a:rPr lang="es-ES" sz="2400" dirty="0">
                <a:latin typeface="Consolas" panose="020B0609020204030204" pitchFamily="49" charset="0"/>
              </a:rPr>
              <a:t>paran semanalmente para protestar por la inacción ante el cambio climático</a:t>
            </a:r>
          </a:p>
        </p:txBody>
      </p:sp>
      <p:pic>
        <p:nvPicPr>
          <p:cNvPr id="3" name="Imagen 2">
            <a:extLst>
              <a:ext uri="{FF2B5EF4-FFF2-40B4-BE49-F238E27FC236}">
                <a16:creationId xmlns:a16="http://schemas.microsoft.com/office/drawing/2014/main" id="{5DD3B6C9-4549-4353-9895-670B975644C1}"/>
              </a:ext>
            </a:extLst>
          </p:cNvPr>
          <p:cNvPicPr>
            <a:picLocks noChangeAspect="1"/>
          </p:cNvPicPr>
          <p:nvPr/>
        </p:nvPicPr>
        <p:blipFill>
          <a:blip r:embed="rId2"/>
          <a:stretch>
            <a:fillRect/>
          </a:stretch>
        </p:blipFill>
        <p:spPr>
          <a:xfrm>
            <a:off x="3142990" y="2371503"/>
            <a:ext cx="5401524" cy="3596952"/>
          </a:xfrm>
          <a:prstGeom prst="rect">
            <a:avLst/>
          </a:prstGeom>
        </p:spPr>
      </p:pic>
    </p:spTree>
    <p:extLst>
      <p:ext uri="{BB962C8B-B14F-4D97-AF65-F5344CB8AC3E}">
        <p14:creationId xmlns:p14="http://schemas.microsoft.com/office/powerpoint/2010/main" val="3619614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2EA4F41-D6D4-4134-9FFB-61D985B9D104}"/>
              </a:ext>
            </a:extLst>
          </p:cNvPr>
          <p:cNvSpPr/>
          <p:nvPr/>
        </p:nvSpPr>
        <p:spPr>
          <a:xfrm>
            <a:off x="2921875" y="495540"/>
            <a:ext cx="8208580" cy="830997"/>
          </a:xfrm>
          <a:prstGeom prst="rect">
            <a:avLst/>
          </a:prstGeom>
        </p:spPr>
        <p:txBody>
          <a:bodyPr wrap="square">
            <a:spAutoFit/>
          </a:bodyPr>
          <a:lstStyle/>
          <a:p>
            <a:r>
              <a:rPr lang="es-ES" sz="2400" dirty="0">
                <a:latin typeface="Consolas" panose="020B0609020204030204" pitchFamily="49" charset="0"/>
              </a:rPr>
              <a:t>Tony Seba - Disrupción limpia de la energía y el transporte</a:t>
            </a:r>
          </a:p>
        </p:txBody>
      </p:sp>
      <p:pic>
        <p:nvPicPr>
          <p:cNvPr id="4" name="Imagen 3">
            <a:extLst>
              <a:ext uri="{FF2B5EF4-FFF2-40B4-BE49-F238E27FC236}">
                <a16:creationId xmlns:a16="http://schemas.microsoft.com/office/drawing/2014/main" id="{2AA0C67F-A5C5-4079-ACC7-AA0C9CB21751}"/>
              </a:ext>
            </a:extLst>
          </p:cNvPr>
          <p:cNvPicPr>
            <a:picLocks noChangeAspect="1"/>
          </p:cNvPicPr>
          <p:nvPr/>
        </p:nvPicPr>
        <p:blipFill>
          <a:blip r:embed="rId2"/>
          <a:stretch>
            <a:fillRect/>
          </a:stretch>
        </p:blipFill>
        <p:spPr>
          <a:xfrm>
            <a:off x="2921875" y="1598228"/>
            <a:ext cx="7719848" cy="4342415"/>
          </a:xfrm>
          <a:prstGeom prst="rect">
            <a:avLst/>
          </a:prstGeom>
        </p:spPr>
      </p:pic>
    </p:spTree>
    <p:extLst>
      <p:ext uri="{BB962C8B-B14F-4D97-AF65-F5344CB8AC3E}">
        <p14:creationId xmlns:p14="http://schemas.microsoft.com/office/powerpoint/2010/main" val="357560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2EA4F41-D6D4-4134-9FFB-61D985B9D104}"/>
              </a:ext>
            </a:extLst>
          </p:cNvPr>
          <p:cNvSpPr/>
          <p:nvPr/>
        </p:nvSpPr>
        <p:spPr>
          <a:xfrm>
            <a:off x="2921875" y="495540"/>
            <a:ext cx="8208580" cy="6370975"/>
          </a:xfrm>
          <a:prstGeom prst="rect">
            <a:avLst/>
          </a:prstGeom>
        </p:spPr>
        <p:txBody>
          <a:bodyPr wrap="square">
            <a:spAutoFit/>
          </a:bodyPr>
          <a:lstStyle/>
          <a:p>
            <a:r>
              <a:rPr lang="es-ES" sz="2400" b="1" dirty="0">
                <a:latin typeface="Consolas" panose="020B0609020204030204" pitchFamily="49" charset="0"/>
              </a:rPr>
              <a:t>Tony Seba - Disrupción limpia de la energía y el transporte</a:t>
            </a:r>
          </a:p>
          <a:p>
            <a:r>
              <a:rPr lang="es-ES" sz="2400" dirty="0">
                <a:latin typeface="Consolas" panose="020B0609020204030204" pitchFamily="49" charset="0"/>
              </a:rPr>
              <a:t>Las proyecciones de Disrupción Limpia (basadas en las curvas de costos de tecnología, la innovación del modelo de negocio, así como la innovación de productos) muestran que para el año 2030:</a:t>
            </a:r>
          </a:p>
          <a:p>
            <a:endParaRPr lang="es-ES" sz="2400" dirty="0">
              <a:latin typeface="Consolas" panose="020B0609020204030204" pitchFamily="49" charset="0"/>
            </a:endParaRPr>
          </a:p>
          <a:p>
            <a:r>
              <a:rPr lang="es-ES" sz="2400" dirty="0">
                <a:latin typeface="Consolas" panose="020B0609020204030204" pitchFamily="49" charset="0"/>
              </a:rPr>
              <a:t>– Toda nueva energía será generada por la solar o la eólica.</a:t>
            </a:r>
          </a:p>
          <a:p>
            <a:r>
              <a:rPr lang="es-ES" sz="2400" dirty="0">
                <a:latin typeface="Consolas" panose="020B0609020204030204" pitchFamily="49" charset="0"/>
              </a:rPr>
              <a:t>– Todos los nuevos vehículos del mercado masivo serán eléctricos.</a:t>
            </a:r>
          </a:p>
          <a:p>
            <a:r>
              <a:rPr lang="es-ES" sz="2400" dirty="0">
                <a:latin typeface="Consolas" panose="020B0609020204030204" pitchFamily="49" charset="0"/>
              </a:rPr>
              <a:t>– Todos estos vehículos serán autónomos (</a:t>
            </a:r>
            <a:r>
              <a:rPr lang="es-ES" sz="2400" dirty="0" err="1">
                <a:latin typeface="Consolas" panose="020B0609020204030204" pitchFamily="49" charset="0"/>
              </a:rPr>
              <a:t>auto-conducción</a:t>
            </a:r>
            <a:r>
              <a:rPr lang="es-ES" sz="2400" dirty="0">
                <a:latin typeface="Consolas" panose="020B0609020204030204" pitchFamily="49" charset="0"/>
              </a:rPr>
              <a:t>) o </a:t>
            </a:r>
            <a:r>
              <a:rPr lang="es-ES" sz="2400" dirty="0" err="1">
                <a:latin typeface="Consolas" panose="020B0609020204030204" pitchFamily="49" charset="0"/>
              </a:rPr>
              <a:t>semi-autónomos</a:t>
            </a:r>
            <a:r>
              <a:rPr lang="es-ES" sz="2400" dirty="0">
                <a:latin typeface="Consolas" panose="020B0609020204030204" pitchFamily="49" charset="0"/>
              </a:rPr>
              <a:t>.</a:t>
            </a:r>
          </a:p>
          <a:p>
            <a:r>
              <a:rPr lang="es-ES" sz="2400" dirty="0">
                <a:latin typeface="Consolas" panose="020B0609020204030204" pitchFamily="49" charset="0"/>
              </a:rPr>
              <a:t>– La flota de automóviles se reducirá en un 80%.</a:t>
            </a:r>
          </a:p>
          <a:p>
            <a:endParaRPr lang="es-ES" sz="2400" dirty="0">
              <a:latin typeface="Consolas" panose="020B0609020204030204" pitchFamily="49" charset="0"/>
            </a:endParaRPr>
          </a:p>
        </p:txBody>
      </p:sp>
    </p:spTree>
    <p:extLst>
      <p:ext uri="{BB962C8B-B14F-4D97-AF65-F5344CB8AC3E}">
        <p14:creationId xmlns:p14="http://schemas.microsoft.com/office/powerpoint/2010/main" val="2594131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F397CB-88B6-4F5F-9B96-4F99575B93CD}"/>
              </a:ext>
            </a:extLst>
          </p:cNvPr>
          <p:cNvSpPr>
            <a:spLocks noGrp="1"/>
          </p:cNvSpPr>
          <p:nvPr>
            <p:ph type="title"/>
          </p:nvPr>
        </p:nvSpPr>
        <p:spPr>
          <a:xfrm>
            <a:off x="1444671" y="798974"/>
            <a:ext cx="3273099" cy="793344"/>
          </a:xfrm>
        </p:spPr>
        <p:txBody>
          <a:bodyPr>
            <a:normAutofit fontScale="90000"/>
          </a:bodyPr>
          <a:lstStyle/>
          <a:p>
            <a:r>
              <a:rPr lang="es-ES" sz="3200" b="1" i="1" dirty="0">
                <a:latin typeface="Bembo" panose="020B0604020202020204" pitchFamily="18" charset="0"/>
              </a:rPr>
              <a:t>Una definición</a:t>
            </a:r>
          </a:p>
        </p:txBody>
      </p:sp>
      <p:sp>
        <p:nvSpPr>
          <p:cNvPr id="3" name="Marcador de contenido 2">
            <a:extLst>
              <a:ext uri="{FF2B5EF4-FFF2-40B4-BE49-F238E27FC236}">
                <a16:creationId xmlns:a16="http://schemas.microsoft.com/office/drawing/2014/main" id="{709E816A-1643-4539-BA49-3E18967E39A3}"/>
              </a:ext>
            </a:extLst>
          </p:cNvPr>
          <p:cNvSpPr>
            <a:spLocks noGrp="1"/>
          </p:cNvSpPr>
          <p:nvPr>
            <p:ph idx="1"/>
          </p:nvPr>
        </p:nvSpPr>
        <p:spPr/>
        <p:txBody>
          <a:bodyPr/>
          <a:lstStyle/>
          <a:p>
            <a:r>
              <a:rPr lang="es-ES" dirty="0"/>
              <a:t>Por causas naturales</a:t>
            </a:r>
          </a:p>
          <a:p>
            <a:r>
              <a:rPr lang="es-ES" dirty="0"/>
              <a:t>Por causas humanas</a:t>
            </a:r>
          </a:p>
          <a:p>
            <a:r>
              <a:rPr lang="es-ES" dirty="0"/>
              <a:t>En diferentes escalas de tiempo</a:t>
            </a:r>
          </a:p>
          <a:p>
            <a:r>
              <a:rPr lang="es-ES" dirty="0"/>
              <a:t>Sobre todos los parámetros climáticos</a:t>
            </a:r>
          </a:p>
          <a:p>
            <a:pPr lvl="1"/>
            <a:r>
              <a:rPr lang="es-ES" dirty="0"/>
              <a:t>Temperatura</a:t>
            </a:r>
          </a:p>
          <a:p>
            <a:pPr lvl="1"/>
            <a:r>
              <a:rPr lang="es-ES" dirty="0"/>
              <a:t>Precipitaciones </a:t>
            </a:r>
          </a:p>
          <a:p>
            <a:pPr lvl="1"/>
            <a:r>
              <a:rPr lang="es-ES" dirty="0"/>
              <a:t>Nubosidad</a:t>
            </a:r>
          </a:p>
          <a:p>
            <a:pPr lvl="1"/>
            <a:r>
              <a:rPr lang="es-ES" dirty="0"/>
              <a:t>…</a:t>
            </a:r>
          </a:p>
          <a:p>
            <a:pPr lvl="1"/>
            <a:endParaRPr lang="es-ES" dirty="0"/>
          </a:p>
        </p:txBody>
      </p:sp>
      <p:sp>
        <p:nvSpPr>
          <p:cNvPr id="4" name="Marcador de texto 3">
            <a:extLst>
              <a:ext uri="{FF2B5EF4-FFF2-40B4-BE49-F238E27FC236}">
                <a16:creationId xmlns:a16="http://schemas.microsoft.com/office/drawing/2014/main" id="{1C297DCC-B6FC-4E6D-B549-04587DB34447}"/>
              </a:ext>
            </a:extLst>
          </p:cNvPr>
          <p:cNvSpPr>
            <a:spLocks noGrp="1"/>
          </p:cNvSpPr>
          <p:nvPr>
            <p:ph type="body" sz="half" idx="2"/>
          </p:nvPr>
        </p:nvSpPr>
        <p:spPr>
          <a:xfrm>
            <a:off x="1442757" y="2004296"/>
            <a:ext cx="3275013" cy="2248181"/>
          </a:xfrm>
        </p:spPr>
        <p:txBody>
          <a:bodyPr>
            <a:normAutofit lnSpcReduction="10000"/>
          </a:bodyPr>
          <a:lstStyle/>
          <a:p>
            <a:r>
              <a:rPr lang="es-ES" sz="2400" b="1" dirty="0"/>
              <a:t>Se llama cambio climático a la variación global del clima de la Tierra.</a:t>
            </a:r>
          </a:p>
        </p:txBody>
      </p:sp>
    </p:spTree>
    <p:extLst>
      <p:ext uri="{BB962C8B-B14F-4D97-AF65-F5344CB8AC3E}">
        <p14:creationId xmlns:p14="http://schemas.microsoft.com/office/powerpoint/2010/main" val="713987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2EA4F41-D6D4-4134-9FFB-61D985B9D104}"/>
              </a:ext>
            </a:extLst>
          </p:cNvPr>
          <p:cNvSpPr/>
          <p:nvPr/>
        </p:nvSpPr>
        <p:spPr>
          <a:xfrm>
            <a:off x="2921875" y="495540"/>
            <a:ext cx="8208580" cy="6001643"/>
          </a:xfrm>
          <a:prstGeom prst="rect">
            <a:avLst/>
          </a:prstGeom>
        </p:spPr>
        <p:txBody>
          <a:bodyPr wrap="square">
            <a:spAutoFit/>
          </a:bodyPr>
          <a:lstStyle/>
          <a:p>
            <a:r>
              <a:rPr lang="es-ES" sz="2400" b="1" dirty="0">
                <a:latin typeface="Consolas" panose="020B0609020204030204" pitchFamily="49" charset="0"/>
              </a:rPr>
              <a:t>Tony Seba - Disrupción limpia de la energía y el transporte</a:t>
            </a:r>
          </a:p>
          <a:p>
            <a:endParaRPr lang="es-ES" sz="2400" b="1" dirty="0">
              <a:latin typeface="Consolas" panose="020B0609020204030204" pitchFamily="49" charset="0"/>
            </a:endParaRPr>
          </a:p>
          <a:p>
            <a:r>
              <a:rPr lang="es-ES" sz="2400" dirty="0">
                <a:latin typeface="Consolas" panose="020B0609020204030204" pitchFamily="49" charset="0"/>
              </a:rPr>
              <a:t>– La gasolina será obsoleta. La energía nuclear ya es obsoleta.</a:t>
            </a:r>
          </a:p>
          <a:p>
            <a:r>
              <a:rPr lang="es-ES" sz="2400" dirty="0">
                <a:latin typeface="Consolas" panose="020B0609020204030204" pitchFamily="49" charset="0"/>
              </a:rPr>
              <a:t>– El carbón y el gas natural serán obsoletos.</a:t>
            </a:r>
          </a:p>
          <a:p>
            <a:r>
              <a:rPr lang="es-ES" sz="2400" dirty="0">
                <a:latin typeface="Consolas" panose="020B0609020204030204" pitchFamily="49" charset="0"/>
              </a:rPr>
              <a:t>– Hasta el 80% de los espacios de aparcamiento ya no serán necesarios.</a:t>
            </a:r>
          </a:p>
          <a:p>
            <a:r>
              <a:rPr lang="es-ES" sz="2400" dirty="0">
                <a:latin typeface="Consolas" panose="020B0609020204030204" pitchFamily="49" charset="0"/>
              </a:rPr>
              <a:t>– El concepto de la propiedad individual de automóviles será obsoleto.</a:t>
            </a:r>
          </a:p>
          <a:p>
            <a:r>
              <a:rPr lang="es-ES" sz="2400" dirty="0">
                <a:latin typeface="Consolas" panose="020B0609020204030204" pitchFamily="49" charset="0"/>
              </a:rPr>
              <a:t>– La industria de seguros de vehículos se verá afectada.</a:t>
            </a:r>
          </a:p>
          <a:p>
            <a:r>
              <a:rPr lang="es-ES" sz="2400" dirty="0">
                <a:latin typeface="Consolas" panose="020B0609020204030204" pitchFamily="49" charset="0"/>
              </a:rPr>
              <a:t>– El sector de taxis cambiará por completo debido a la disrupción de nuevos modelos.</a:t>
            </a:r>
          </a:p>
          <a:p>
            <a:r>
              <a:rPr lang="es-ES" sz="2400" dirty="0">
                <a:latin typeface="Consolas" panose="020B0609020204030204" pitchFamily="49" charset="0"/>
              </a:rPr>
              <a:t>– El paisaje urbano se rediseñará.</a:t>
            </a:r>
          </a:p>
          <a:p>
            <a:endParaRPr lang="es-ES" sz="2400" dirty="0">
              <a:latin typeface="Consolas" panose="020B0609020204030204" pitchFamily="49" charset="0"/>
            </a:endParaRPr>
          </a:p>
        </p:txBody>
      </p:sp>
    </p:spTree>
    <p:extLst>
      <p:ext uri="{BB962C8B-B14F-4D97-AF65-F5344CB8AC3E}">
        <p14:creationId xmlns:p14="http://schemas.microsoft.com/office/powerpoint/2010/main" val="1344494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2EA4F41-D6D4-4134-9FFB-61D985B9D104}"/>
              </a:ext>
            </a:extLst>
          </p:cNvPr>
          <p:cNvSpPr/>
          <p:nvPr/>
        </p:nvSpPr>
        <p:spPr>
          <a:xfrm>
            <a:off x="2921875" y="495540"/>
            <a:ext cx="8208580" cy="6001643"/>
          </a:xfrm>
          <a:prstGeom prst="rect">
            <a:avLst/>
          </a:prstGeom>
        </p:spPr>
        <p:txBody>
          <a:bodyPr wrap="square">
            <a:spAutoFit/>
          </a:bodyPr>
          <a:lstStyle/>
          <a:p>
            <a:r>
              <a:rPr lang="es-ES" sz="2400" b="1" dirty="0">
                <a:latin typeface="Consolas" panose="020B0609020204030204" pitchFamily="49" charset="0"/>
              </a:rPr>
              <a:t>Tony Seba - Disrupción limpia de la energía y el transporte</a:t>
            </a:r>
          </a:p>
          <a:p>
            <a:endParaRPr lang="es-ES" sz="2400" dirty="0">
              <a:latin typeface="Consolas" panose="020B0609020204030204" pitchFamily="49" charset="0"/>
            </a:endParaRPr>
          </a:p>
          <a:p>
            <a:r>
              <a:rPr lang="es-ES" sz="2400" dirty="0">
                <a:latin typeface="Consolas" panose="020B0609020204030204" pitchFamily="49" charset="0"/>
              </a:rPr>
              <a:t>Ésta es una disrupción basada en la tecnología, reminiscente de cómo el teléfono móvil, internet o las computadoras personales arrasaron industrias como la telefonía fija, la publicación y la fotografía con rollos de película. Así como estas disrupciones voltearon la arquitectura de la información, así la disrupción limpia dará un vuelco a la arquitectura de la energía y traerá una energía limpia, abundante y participativa. Similarmente la disrupción limpia es inevitable y será rápida.</a:t>
            </a:r>
          </a:p>
          <a:p>
            <a:endParaRPr lang="es-ES" sz="2400" dirty="0">
              <a:latin typeface="Consolas" panose="020B0609020204030204" pitchFamily="49" charset="0"/>
            </a:endParaRPr>
          </a:p>
        </p:txBody>
      </p:sp>
    </p:spTree>
    <p:extLst>
      <p:ext uri="{BB962C8B-B14F-4D97-AF65-F5344CB8AC3E}">
        <p14:creationId xmlns:p14="http://schemas.microsoft.com/office/powerpoint/2010/main" val="857064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2EA4F41-D6D4-4134-9FFB-61D985B9D104}"/>
              </a:ext>
            </a:extLst>
          </p:cNvPr>
          <p:cNvSpPr/>
          <p:nvPr/>
        </p:nvSpPr>
        <p:spPr>
          <a:xfrm>
            <a:off x="2921875" y="495540"/>
            <a:ext cx="8208580" cy="6740307"/>
          </a:xfrm>
          <a:prstGeom prst="rect">
            <a:avLst/>
          </a:prstGeom>
        </p:spPr>
        <p:txBody>
          <a:bodyPr wrap="square">
            <a:spAutoFit/>
          </a:bodyPr>
          <a:lstStyle/>
          <a:p>
            <a:r>
              <a:rPr lang="es-ES" sz="2400" b="1" dirty="0">
                <a:latin typeface="Consolas" panose="020B0609020204030204" pitchFamily="49" charset="0"/>
              </a:rPr>
              <a:t>No pasar de 1’5º de aumento de la temperatura, cómo contribuir desde Canarias:</a:t>
            </a:r>
          </a:p>
          <a:p>
            <a:endParaRPr lang="es-ES" sz="2400" b="1" dirty="0">
              <a:latin typeface="Consolas" panose="020B0609020204030204" pitchFamily="49" charset="0"/>
            </a:endParaRPr>
          </a:p>
          <a:p>
            <a:r>
              <a:rPr lang="es-ES" sz="2400" b="1" dirty="0">
                <a:latin typeface="Consolas" panose="020B0609020204030204" pitchFamily="49" charset="0"/>
              </a:rPr>
              <a:t>Una clase política  canaria que entienda lo que ocurre en el mundo (y lo aplique aquí, Trump no es un ejemplo)</a:t>
            </a:r>
          </a:p>
          <a:p>
            <a:endParaRPr lang="es-ES" sz="2400" b="1" dirty="0">
              <a:latin typeface="Consolas" panose="020B0609020204030204" pitchFamily="49" charset="0"/>
            </a:endParaRPr>
          </a:p>
          <a:p>
            <a:r>
              <a:rPr lang="es-ES" sz="2400" b="1" dirty="0">
                <a:latin typeface="Consolas" panose="020B0609020204030204" pitchFamily="49" charset="0"/>
              </a:rPr>
              <a:t>Por favor, una Candelaria o un Artemi que se ponga en huelga delante del Parlamento de Canarias de menos de 16 años (con o sin rey, ahí nos jugamos el futuro)</a:t>
            </a:r>
          </a:p>
          <a:p>
            <a:endParaRPr lang="es-ES" sz="2400" b="1" dirty="0">
              <a:latin typeface="Consolas" panose="020B0609020204030204" pitchFamily="49" charset="0"/>
            </a:endParaRPr>
          </a:p>
          <a:p>
            <a:r>
              <a:rPr lang="es-ES" sz="2400" b="1" dirty="0">
                <a:latin typeface="Consolas" panose="020B0609020204030204" pitchFamily="49" charset="0"/>
              </a:rPr>
              <a:t>Un empresario que crea que puede haber una disrupción desde el libre mercado para tener una economía circular, sostenible y limpia (la subvención en Canarias es su potencial renovable)</a:t>
            </a:r>
            <a:endParaRPr lang="es-ES" sz="2400" dirty="0">
              <a:latin typeface="Consolas" panose="020B0609020204030204" pitchFamily="49" charset="0"/>
            </a:endParaRPr>
          </a:p>
          <a:p>
            <a:endParaRPr lang="es-ES" sz="2400" dirty="0">
              <a:latin typeface="Consolas" panose="020B0609020204030204" pitchFamily="49" charset="0"/>
            </a:endParaRPr>
          </a:p>
        </p:txBody>
      </p:sp>
    </p:spTree>
    <p:extLst>
      <p:ext uri="{BB962C8B-B14F-4D97-AF65-F5344CB8AC3E}">
        <p14:creationId xmlns:p14="http://schemas.microsoft.com/office/powerpoint/2010/main" val="440553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2EA4F41-D6D4-4134-9FFB-61D985B9D104}"/>
              </a:ext>
            </a:extLst>
          </p:cNvPr>
          <p:cNvSpPr/>
          <p:nvPr/>
        </p:nvSpPr>
        <p:spPr>
          <a:xfrm>
            <a:off x="2590799" y="1788312"/>
            <a:ext cx="8208580" cy="3908762"/>
          </a:xfrm>
          <a:prstGeom prst="rect">
            <a:avLst/>
          </a:prstGeom>
        </p:spPr>
        <p:txBody>
          <a:bodyPr wrap="square">
            <a:spAutoFit/>
          </a:bodyPr>
          <a:lstStyle/>
          <a:p>
            <a:r>
              <a:rPr lang="es-ES" sz="3200" b="1" i="1" dirty="0">
                <a:latin typeface="Consolas" panose="020B0609020204030204" pitchFamily="49" charset="0"/>
              </a:rPr>
              <a:t>El Planeta no está en crisis</a:t>
            </a:r>
          </a:p>
          <a:p>
            <a:endParaRPr lang="es-ES" sz="3200" b="1" i="1" dirty="0">
              <a:latin typeface="Consolas" panose="020B0609020204030204" pitchFamily="49" charset="0"/>
            </a:endParaRPr>
          </a:p>
          <a:p>
            <a:r>
              <a:rPr lang="es-ES" sz="3200" b="1" i="1" dirty="0">
                <a:latin typeface="Consolas" panose="020B0609020204030204" pitchFamily="49" charset="0"/>
              </a:rPr>
              <a:t>Está en crisis un modelo de sociedad no sostenible</a:t>
            </a:r>
          </a:p>
          <a:p>
            <a:endParaRPr lang="es-ES" sz="3200" b="1" i="1" dirty="0">
              <a:latin typeface="Consolas" panose="020B0609020204030204" pitchFamily="49" charset="0"/>
            </a:endParaRPr>
          </a:p>
          <a:p>
            <a:r>
              <a:rPr lang="es-ES" sz="3200" b="1" i="1" dirty="0" err="1">
                <a:latin typeface="Consolas" panose="020B0609020204030204" pitchFamily="49" charset="0"/>
              </a:rPr>
              <a:t>Pimelias</a:t>
            </a:r>
            <a:r>
              <a:rPr lang="es-ES" sz="3200" b="1" i="1" dirty="0">
                <a:latin typeface="Consolas" panose="020B0609020204030204" pitchFamily="49" charset="0"/>
              </a:rPr>
              <a:t> o humanos, a la tierra le es igual</a:t>
            </a:r>
            <a:endParaRPr lang="es-ES" sz="3200" i="1" dirty="0">
              <a:latin typeface="Consolas" panose="020B0609020204030204" pitchFamily="49" charset="0"/>
            </a:endParaRPr>
          </a:p>
          <a:p>
            <a:endParaRPr lang="es-ES" sz="2400" dirty="0">
              <a:latin typeface="Consolas" panose="020B0609020204030204" pitchFamily="49" charset="0"/>
            </a:endParaRPr>
          </a:p>
        </p:txBody>
      </p:sp>
    </p:spTree>
    <p:extLst>
      <p:ext uri="{BB962C8B-B14F-4D97-AF65-F5344CB8AC3E}">
        <p14:creationId xmlns:p14="http://schemas.microsoft.com/office/powerpoint/2010/main" val="1131452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2EA4F41-D6D4-4134-9FFB-61D985B9D104}"/>
              </a:ext>
            </a:extLst>
          </p:cNvPr>
          <p:cNvSpPr/>
          <p:nvPr/>
        </p:nvSpPr>
        <p:spPr>
          <a:xfrm>
            <a:off x="2921875" y="495540"/>
            <a:ext cx="8208580" cy="1200329"/>
          </a:xfrm>
          <a:prstGeom prst="rect">
            <a:avLst/>
          </a:prstGeom>
        </p:spPr>
        <p:txBody>
          <a:bodyPr wrap="square">
            <a:spAutoFit/>
          </a:bodyPr>
          <a:lstStyle/>
          <a:p>
            <a:endParaRPr lang="es-ES" sz="2400" b="1" dirty="0">
              <a:latin typeface="Consolas" panose="020B0609020204030204" pitchFamily="49" charset="0"/>
            </a:endParaRPr>
          </a:p>
          <a:p>
            <a:r>
              <a:rPr lang="es-ES" sz="2400" b="1" dirty="0" err="1">
                <a:latin typeface="Consolas" panose="020B0609020204030204" pitchFamily="49" charset="0"/>
              </a:rPr>
              <a:t>Pimelias</a:t>
            </a:r>
            <a:r>
              <a:rPr lang="es-ES" sz="2400" b="1" dirty="0">
                <a:latin typeface="Consolas" panose="020B0609020204030204" pitchFamily="49" charset="0"/>
              </a:rPr>
              <a:t> o humanos, a la tierra le es igual…</a:t>
            </a:r>
            <a:endParaRPr lang="es-ES" sz="2400" dirty="0">
              <a:latin typeface="Consolas" panose="020B0609020204030204" pitchFamily="49" charset="0"/>
            </a:endParaRPr>
          </a:p>
          <a:p>
            <a:endParaRPr lang="es-ES" sz="2400" dirty="0">
              <a:latin typeface="Consolas" panose="020B0609020204030204" pitchFamily="49" charset="0"/>
            </a:endParaRPr>
          </a:p>
        </p:txBody>
      </p:sp>
      <p:pic>
        <p:nvPicPr>
          <p:cNvPr id="3" name="Imagen 2">
            <a:extLst>
              <a:ext uri="{FF2B5EF4-FFF2-40B4-BE49-F238E27FC236}">
                <a16:creationId xmlns:a16="http://schemas.microsoft.com/office/drawing/2014/main" id="{FEF2E029-885E-49AA-B9BC-CBF94ED8FE13}"/>
              </a:ext>
            </a:extLst>
          </p:cNvPr>
          <p:cNvPicPr>
            <a:picLocks noChangeAspect="1"/>
          </p:cNvPicPr>
          <p:nvPr/>
        </p:nvPicPr>
        <p:blipFill>
          <a:blip r:embed="rId2"/>
          <a:stretch>
            <a:fillRect/>
          </a:stretch>
        </p:blipFill>
        <p:spPr>
          <a:xfrm>
            <a:off x="2627093" y="1695869"/>
            <a:ext cx="3631817" cy="2841797"/>
          </a:xfrm>
          <a:prstGeom prst="rect">
            <a:avLst/>
          </a:prstGeom>
        </p:spPr>
      </p:pic>
      <p:sp>
        <p:nvSpPr>
          <p:cNvPr id="4" name="CuadroTexto 3">
            <a:extLst>
              <a:ext uri="{FF2B5EF4-FFF2-40B4-BE49-F238E27FC236}">
                <a16:creationId xmlns:a16="http://schemas.microsoft.com/office/drawing/2014/main" id="{93C61BF8-8CDB-49CF-A51F-3918A5878891}"/>
              </a:ext>
            </a:extLst>
          </p:cNvPr>
          <p:cNvSpPr txBox="1"/>
          <p:nvPr/>
        </p:nvSpPr>
        <p:spPr>
          <a:xfrm>
            <a:off x="7026165" y="2506717"/>
            <a:ext cx="3505201" cy="2677656"/>
          </a:xfrm>
          <a:prstGeom prst="rect">
            <a:avLst/>
          </a:prstGeom>
          <a:noFill/>
        </p:spPr>
        <p:txBody>
          <a:bodyPr wrap="square" rtlCol="0">
            <a:spAutoFit/>
          </a:bodyPr>
          <a:lstStyle/>
          <a:p>
            <a:r>
              <a:rPr lang="es-ES" sz="2400" i="1" dirty="0">
                <a:latin typeface="Consolas" panose="020B0609020204030204" pitchFamily="49" charset="0"/>
              </a:rPr>
              <a:t>Ella va a seguir aquí, aunque suba la temperatura</a:t>
            </a:r>
          </a:p>
          <a:p>
            <a:endParaRPr lang="es-ES" sz="2400" i="1" dirty="0">
              <a:latin typeface="Consolas" panose="020B0609020204030204" pitchFamily="49" charset="0"/>
            </a:endParaRPr>
          </a:p>
          <a:p>
            <a:endParaRPr lang="es-ES" sz="2400" i="1" dirty="0">
              <a:latin typeface="Consolas" panose="020B0609020204030204" pitchFamily="49" charset="0"/>
            </a:endParaRPr>
          </a:p>
          <a:p>
            <a:endParaRPr lang="es-ES" sz="2400" i="1" dirty="0">
              <a:latin typeface="Consolas" panose="020B0609020204030204" pitchFamily="49" charset="0"/>
            </a:endParaRPr>
          </a:p>
          <a:p>
            <a:r>
              <a:rPr lang="es-ES" sz="2400" i="1" dirty="0">
                <a:latin typeface="Consolas" panose="020B0609020204030204" pitchFamily="49" charset="0"/>
              </a:rPr>
              <a:t>Muchas gracias</a:t>
            </a:r>
          </a:p>
        </p:txBody>
      </p:sp>
    </p:spTree>
    <p:extLst>
      <p:ext uri="{BB962C8B-B14F-4D97-AF65-F5344CB8AC3E}">
        <p14:creationId xmlns:p14="http://schemas.microsoft.com/office/powerpoint/2010/main" val="32105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921033A-BDE6-454B-A979-95642CB0ED8B}"/>
              </a:ext>
            </a:extLst>
          </p:cNvPr>
          <p:cNvSpPr txBox="1"/>
          <p:nvPr/>
        </p:nvSpPr>
        <p:spPr>
          <a:xfrm>
            <a:off x="1400766" y="1720840"/>
            <a:ext cx="10373711" cy="3416320"/>
          </a:xfrm>
          <a:prstGeom prst="rect">
            <a:avLst/>
          </a:prstGeom>
          <a:noFill/>
        </p:spPr>
        <p:txBody>
          <a:bodyPr wrap="square" rtlCol="0">
            <a:spAutoFit/>
          </a:bodyPr>
          <a:lstStyle/>
          <a:p>
            <a:r>
              <a:rPr lang="es-ES" sz="3600" dirty="0"/>
              <a:t>En la actualidad existe un consenso científico, casi generalizado, en torno a la idea de que nuestro modo de producción y consumo energético está generando una alteración climática global, que provocará, a su vez, serios impactos tanto sobre la tierra como sobre los sistemas socioeconómicos.</a:t>
            </a:r>
          </a:p>
        </p:txBody>
      </p:sp>
    </p:spTree>
    <p:extLst>
      <p:ext uri="{BB962C8B-B14F-4D97-AF65-F5344CB8AC3E}">
        <p14:creationId xmlns:p14="http://schemas.microsoft.com/office/powerpoint/2010/main" val="2213010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1153B4B-D3A0-4BA9-B18E-B4FBEB78C95B}"/>
              </a:ext>
            </a:extLst>
          </p:cNvPr>
          <p:cNvSpPr txBox="1"/>
          <p:nvPr/>
        </p:nvSpPr>
        <p:spPr>
          <a:xfrm>
            <a:off x="1468821" y="1028343"/>
            <a:ext cx="9254358" cy="4801314"/>
          </a:xfrm>
          <a:prstGeom prst="rect">
            <a:avLst/>
          </a:prstGeom>
          <a:noFill/>
        </p:spPr>
        <p:txBody>
          <a:bodyPr wrap="square" rtlCol="0">
            <a:spAutoFit/>
          </a:bodyPr>
          <a:lstStyle/>
          <a:p>
            <a:r>
              <a:rPr lang="es-ES" sz="2400" dirty="0"/>
              <a:t>No hay duda sobre un cambio climático global debido a la intervención humana</a:t>
            </a:r>
          </a:p>
          <a:p>
            <a:endParaRPr lang="es-ES" sz="2400" dirty="0"/>
          </a:p>
          <a:p>
            <a:endParaRPr lang="es-ES" sz="2400" dirty="0"/>
          </a:p>
          <a:p>
            <a:r>
              <a:rPr lang="es-ES" sz="2400" dirty="0"/>
              <a:t>Existen </a:t>
            </a:r>
            <a:r>
              <a:rPr lang="es-ES" sz="2400" b="1" dirty="0"/>
              <a:t>incertidumbres</a:t>
            </a:r>
            <a:r>
              <a:rPr lang="es-ES" sz="2400" dirty="0"/>
              <a:t> sobre la cuantificación de los cambios del clima por llegar</a:t>
            </a:r>
          </a:p>
          <a:p>
            <a:endParaRPr lang="es-ES" sz="2400" dirty="0"/>
          </a:p>
          <a:p>
            <a:endParaRPr lang="es-ES" sz="2400" b="1" dirty="0"/>
          </a:p>
          <a:p>
            <a:r>
              <a:rPr lang="es-ES" sz="2400" dirty="0"/>
              <a:t>Internacionalmente, se ha optado por </a:t>
            </a:r>
            <a:r>
              <a:rPr lang="es-ES" sz="2400" b="1" dirty="0"/>
              <a:t>un principio de precaución</a:t>
            </a:r>
          </a:p>
          <a:p>
            <a:endParaRPr lang="es-ES" sz="2400" b="1" dirty="0"/>
          </a:p>
          <a:p>
            <a:r>
              <a:rPr lang="es-ES" sz="2400" dirty="0"/>
              <a:t>Cuanto más tarde se tomen las medidas necesarias, más posibilidades de que </a:t>
            </a:r>
            <a:r>
              <a:rPr lang="es-ES" sz="2400" b="1" dirty="0"/>
              <a:t>la situación sea menos reversible</a:t>
            </a:r>
          </a:p>
          <a:p>
            <a:endParaRPr lang="es-ES" b="1" dirty="0"/>
          </a:p>
        </p:txBody>
      </p:sp>
    </p:spTree>
    <p:extLst>
      <p:ext uri="{BB962C8B-B14F-4D97-AF65-F5344CB8AC3E}">
        <p14:creationId xmlns:p14="http://schemas.microsoft.com/office/powerpoint/2010/main" val="3306471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1153B4B-D3A0-4BA9-B18E-B4FBEB78C95B}"/>
              </a:ext>
            </a:extLst>
          </p:cNvPr>
          <p:cNvSpPr txBox="1"/>
          <p:nvPr/>
        </p:nvSpPr>
        <p:spPr>
          <a:xfrm>
            <a:off x="2251316" y="1582340"/>
            <a:ext cx="9254358" cy="3693319"/>
          </a:xfrm>
          <a:prstGeom prst="rect">
            <a:avLst/>
          </a:prstGeom>
          <a:noFill/>
        </p:spPr>
        <p:txBody>
          <a:bodyPr wrap="square" rtlCol="0">
            <a:spAutoFit/>
          </a:bodyPr>
          <a:lstStyle/>
          <a:p>
            <a:r>
              <a:rPr lang="es-ES" sz="2400" dirty="0"/>
              <a:t>Por eso actualmente se habla de </a:t>
            </a:r>
          </a:p>
          <a:p>
            <a:endParaRPr lang="es-ES" sz="2400" dirty="0"/>
          </a:p>
          <a:p>
            <a:r>
              <a:rPr lang="es-ES" sz="2400" dirty="0"/>
              <a:t>LUCHA CONTRA EL CAMBIO CLIMÁTICO</a:t>
            </a:r>
          </a:p>
          <a:p>
            <a:r>
              <a:rPr lang="es-ES" sz="2400" dirty="0"/>
              <a:t>(disminución progresiva de las emisiones)</a:t>
            </a:r>
          </a:p>
          <a:p>
            <a:endParaRPr lang="es-ES" sz="2400" b="1" dirty="0"/>
          </a:p>
          <a:p>
            <a:r>
              <a:rPr lang="es-ES" sz="2400" dirty="0"/>
              <a:t>Pero también de</a:t>
            </a:r>
          </a:p>
          <a:p>
            <a:endParaRPr lang="es-ES" sz="2400" b="1" dirty="0"/>
          </a:p>
          <a:p>
            <a:r>
              <a:rPr lang="es-ES" sz="2400" b="1" dirty="0"/>
              <a:t>ADAPTACIÓN AL CAMBIO CLIMÁTICO</a:t>
            </a:r>
          </a:p>
          <a:p>
            <a:r>
              <a:rPr lang="es-ES" sz="2400" b="1" dirty="0"/>
              <a:t> </a:t>
            </a:r>
            <a:r>
              <a:rPr lang="es-ES" sz="2400" dirty="0"/>
              <a:t>(anticipar las modificaciones del clima, para no acentuar sus efectos)</a:t>
            </a:r>
          </a:p>
          <a:p>
            <a:endParaRPr lang="es-ES" b="1" dirty="0"/>
          </a:p>
        </p:txBody>
      </p:sp>
    </p:spTree>
    <p:extLst>
      <p:ext uri="{BB962C8B-B14F-4D97-AF65-F5344CB8AC3E}">
        <p14:creationId xmlns:p14="http://schemas.microsoft.com/office/powerpoint/2010/main" val="2627756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1153B4B-D3A0-4BA9-B18E-B4FBEB78C95B}"/>
              </a:ext>
            </a:extLst>
          </p:cNvPr>
          <p:cNvSpPr txBox="1"/>
          <p:nvPr/>
        </p:nvSpPr>
        <p:spPr>
          <a:xfrm>
            <a:off x="1638826" y="1397674"/>
            <a:ext cx="9254358" cy="4062651"/>
          </a:xfrm>
          <a:prstGeom prst="rect">
            <a:avLst/>
          </a:prstGeom>
          <a:noFill/>
        </p:spPr>
        <p:txBody>
          <a:bodyPr wrap="square" rtlCol="0">
            <a:spAutoFit/>
          </a:bodyPr>
          <a:lstStyle/>
          <a:p>
            <a:r>
              <a:rPr lang="es-ES" sz="2400" b="1" dirty="0"/>
              <a:t>¿DÓNDE ESTAMOS?</a:t>
            </a:r>
          </a:p>
          <a:p>
            <a:endParaRPr lang="es-ES" b="1" dirty="0"/>
          </a:p>
          <a:p>
            <a:r>
              <a:rPr lang="es-ES" sz="2400" dirty="0"/>
              <a:t>Temperatura ha subido 1º respecto a los niveles previos a la Revolución Industrial; la previsión es que llegue a 1’5º entre 2030 y 2050</a:t>
            </a:r>
          </a:p>
          <a:p>
            <a:endParaRPr lang="es-ES" sz="2400" dirty="0"/>
          </a:p>
          <a:p>
            <a:r>
              <a:rPr lang="es-ES" sz="2400" dirty="0"/>
              <a:t>2006-2015 la temperatura media en la superficie de la Tierra fue sobre 0’87º  más que en el período 1850-1900</a:t>
            </a:r>
          </a:p>
          <a:p>
            <a:endParaRPr lang="es-ES" sz="2400" dirty="0"/>
          </a:p>
          <a:p>
            <a:r>
              <a:rPr lang="es-ES" sz="2400" dirty="0"/>
              <a:t>El umbral de riesgo es de 2º de aumento de la temperatura; a partir de ahí se sabe que habrá cambios ciertos como la desaparición de  determinados tipos de ecosistemas</a:t>
            </a:r>
          </a:p>
        </p:txBody>
      </p:sp>
      <p:pic>
        <p:nvPicPr>
          <p:cNvPr id="3" name="Imagen 2">
            <a:extLst>
              <a:ext uri="{FF2B5EF4-FFF2-40B4-BE49-F238E27FC236}">
                <a16:creationId xmlns:a16="http://schemas.microsoft.com/office/drawing/2014/main" id="{1ADE60A5-129D-408A-B02C-77EE78E64A1E}"/>
              </a:ext>
            </a:extLst>
          </p:cNvPr>
          <p:cNvPicPr>
            <a:picLocks noChangeAspect="1"/>
          </p:cNvPicPr>
          <p:nvPr/>
        </p:nvPicPr>
        <p:blipFill>
          <a:blip r:embed="rId2"/>
          <a:stretch>
            <a:fillRect/>
          </a:stretch>
        </p:blipFill>
        <p:spPr>
          <a:xfrm>
            <a:off x="5628290" y="0"/>
            <a:ext cx="4351283" cy="2175642"/>
          </a:xfrm>
          <a:prstGeom prst="rect">
            <a:avLst/>
          </a:prstGeom>
        </p:spPr>
      </p:pic>
    </p:spTree>
    <p:extLst>
      <p:ext uri="{BB962C8B-B14F-4D97-AF65-F5344CB8AC3E}">
        <p14:creationId xmlns:p14="http://schemas.microsoft.com/office/powerpoint/2010/main" val="1851919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1153B4B-D3A0-4BA9-B18E-B4FBEB78C95B}"/>
              </a:ext>
            </a:extLst>
          </p:cNvPr>
          <p:cNvSpPr txBox="1"/>
          <p:nvPr/>
        </p:nvSpPr>
        <p:spPr>
          <a:xfrm>
            <a:off x="2301766" y="851339"/>
            <a:ext cx="9254358" cy="5909310"/>
          </a:xfrm>
          <a:prstGeom prst="rect">
            <a:avLst/>
          </a:prstGeom>
          <a:noFill/>
        </p:spPr>
        <p:txBody>
          <a:bodyPr wrap="square" rtlCol="0">
            <a:spAutoFit/>
          </a:bodyPr>
          <a:lstStyle/>
          <a:p>
            <a:r>
              <a:rPr lang="es-ES" sz="2400" b="1" dirty="0"/>
              <a:t>Hay una diferencia sustancial entre mantener el incremento por debajo de 1’5º y entre 1’5 y 2º</a:t>
            </a:r>
          </a:p>
          <a:p>
            <a:endParaRPr lang="es-ES" sz="2400" b="1" dirty="0"/>
          </a:p>
          <a:p>
            <a:r>
              <a:rPr lang="es-ES" sz="2400" dirty="0"/>
              <a:t>Las diferencias incluyen</a:t>
            </a:r>
          </a:p>
          <a:p>
            <a:r>
              <a:rPr lang="es-ES" sz="2400" dirty="0"/>
              <a:t>-	Aumento de la temperatura media en la mayor parte de las regiones terrestres y oceánicas</a:t>
            </a:r>
          </a:p>
          <a:p>
            <a:r>
              <a:rPr lang="es-ES" sz="2400" dirty="0"/>
              <a:t>-	Aumento del calor extremo en zonas no habitadas</a:t>
            </a:r>
          </a:p>
          <a:p>
            <a:r>
              <a:rPr lang="es-ES" sz="2400" dirty="0"/>
              <a:t>-	Fuertes lluvias en muchas regiones</a:t>
            </a:r>
          </a:p>
          <a:p>
            <a:r>
              <a:rPr lang="es-ES" sz="2400" dirty="0"/>
              <a:t>-	Déficit de precipitaciones y sequía en algunas regiones</a:t>
            </a:r>
          </a:p>
          <a:p>
            <a:r>
              <a:rPr lang="es-ES" sz="2400" dirty="0"/>
              <a:t>-	Aumento más rápido del nivel del mar</a:t>
            </a:r>
          </a:p>
          <a:p>
            <a:r>
              <a:rPr lang="es-ES" sz="2400" dirty="0"/>
              <a:t>-	Aumento de la acidificación de los océanos y problemas en la biodiversidad marina y en las pesquerías</a:t>
            </a:r>
          </a:p>
          <a:p>
            <a:r>
              <a:rPr lang="es-ES" sz="2400" dirty="0"/>
              <a:t>-	Riesgos para la salud humana, la seguridad alimentaria, el crecimiento económico, el suministro de agua y la seguridad de las personas</a:t>
            </a:r>
          </a:p>
          <a:p>
            <a:endParaRPr lang="es-ES" sz="2400" dirty="0"/>
          </a:p>
          <a:p>
            <a:endParaRPr lang="es-ES" b="1" dirty="0"/>
          </a:p>
        </p:txBody>
      </p:sp>
    </p:spTree>
    <p:extLst>
      <p:ext uri="{BB962C8B-B14F-4D97-AF65-F5344CB8AC3E}">
        <p14:creationId xmlns:p14="http://schemas.microsoft.com/office/powerpoint/2010/main" val="1406288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1153B4B-D3A0-4BA9-B18E-B4FBEB78C95B}"/>
              </a:ext>
            </a:extLst>
          </p:cNvPr>
          <p:cNvSpPr txBox="1"/>
          <p:nvPr/>
        </p:nvSpPr>
        <p:spPr>
          <a:xfrm>
            <a:off x="2427890" y="579358"/>
            <a:ext cx="9254358" cy="6278642"/>
          </a:xfrm>
          <a:prstGeom prst="rect">
            <a:avLst/>
          </a:prstGeom>
          <a:noFill/>
        </p:spPr>
        <p:txBody>
          <a:bodyPr wrap="square" rtlCol="0">
            <a:spAutoFit/>
          </a:bodyPr>
          <a:lstStyle/>
          <a:p>
            <a:r>
              <a:rPr lang="es-ES" sz="2400" b="1" dirty="0"/>
              <a:t>¿ Qué hay que hacer para no pasar del 1’5º?</a:t>
            </a:r>
          </a:p>
          <a:p>
            <a:endParaRPr lang="es-ES" sz="2400" b="1" dirty="0"/>
          </a:p>
          <a:p>
            <a:r>
              <a:rPr lang="es-ES" sz="2400" b="1" dirty="0"/>
              <a:t>-</a:t>
            </a:r>
            <a:r>
              <a:rPr lang="es-ES" sz="2400" dirty="0"/>
              <a:t>	Reducir emisiones antropogénicas sobre el nivel de 2010 en un </a:t>
            </a:r>
            <a:r>
              <a:rPr lang="es-ES" sz="2400" b="1" dirty="0"/>
              <a:t>45% para 2030</a:t>
            </a:r>
          </a:p>
          <a:p>
            <a:pPr marL="342900" indent="-342900">
              <a:buFontTx/>
              <a:buChar char="-"/>
            </a:pPr>
            <a:r>
              <a:rPr lang="es-ES" sz="2400" dirty="0"/>
              <a:t>Llegar a </a:t>
            </a:r>
            <a:r>
              <a:rPr lang="es-ES" sz="2400" b="1" dirty="0"/>
              <a:t>emisión 0 para el 2070</a:t>
            </a:r>
          </a:p>
          <a:p>
            <a:pPr marL="342900" indent="-342900">
              <a:buFontTx/>
              <a:buChar char="-"/>
            </a:pPr>
            <a:endParaRPr lang="es-ES" sz="2400" dirty="0"/>
          </a:p>
          <a:p>
            <a:r>
              <a:rPr lang="es-ES" sz="2400" dirty="0"/>
              <a:t>Esto requiere una rápida transición en: </a:t>
            </a:r>
          </a:p>
          <a:p>
            <a:endParaRPr lang="es-ES" sz="2400" dirty="0"/>
          </a:p>
          <a:p>
            <a:r>
              <a:rPr lang="es-ES" sz="2400" dirty="0"/>
              <a:t>-	Energía </a:t>
            </a:r>
            <a:r>
              <a:rPr lang="es-ES" sz="2400" b="1" dirty="0"/>
              <a:t>(-75-80% en 2050</a:t>
            </a:r>
            <a:r>
              <a:rPr lang="es-ES" sz="2400" dirty="0"/>
              <a:t>)</a:t>
            </a:r>
          </a:p>
          <a:p>
            <a:r>
              <a:rPr lang="es-ES" sz="2400" dirty="0"/>
              <a:t>-	Uso de la tierra  (fuertes límites a la transformación de la tierra)</a:t>
            </a:r>
          </a:p>
          <a:p>
            <a:r>
              <a:rPr lang="es-ES" sz="2400" dirty="0"/>
              <a:t>-	Proceso de urbanización e infraestructuras incluyendo transporte</a:t>
            </a:r>
          </a:p>
          <a:p>
            <a:r>
              <a:rPr lang="es-ES" sz="2400" dirty="0"/>
              <a:t>-	Sistemas industriales </a:t>
            </a:r>
            <a:r>
              <a:rPr lang="es-ES" sz="2400" b="1" dirty="0"/>
              <a:t>(-65 a 90% emisiones en 2030)</a:t>
            </a:r>
          </a:p>
          <a:p>
            <a:endParaRPr lang="es-ES" sz="2400" dirty="0"/>
          </a:p>
          <a:p>
            <a:r>
              <a:rPr lang="es-ES" sz="2400" dirty="0"/>
              <a:t>Además es necesario eliminar Co2, es decir capturar Co2 también, para disminuir su impacto en la atmósfera y el calentamiento global</a:t>
            </a:r>
          </a:p>
          <a:p>
            <a:endParaRPr lang="es-ES" sz="2400" dirty="0"/>
          </a:p>
          <a:p>
            <a:endParaRPr lang="es-ES" b="1" dirty="0"/>
          </a:p>
        </p:txBody>
      </p:sp>
    </p:spTree>
    <p:extLst>
      <p:ext uri="{BB962C8B-B14F-4D97-AF65-F5344CB8AC3E}">
        <p14:creationId xmlns:p14="http://schemas.microsoft.com/office/powerpoint/2010/main" val="300370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1153B4B-D3A0-4BA9-B18E-B4FBEB78C95B}"/>
              </a:ext>
            </a:extLst>
          </p:cNvPr>
          <p:cNvSpPr txBox="1"/>
          <p:nvPr/>
        </p:nvSpPr>
        <p:spPr>
          <a:xfrm>
            <a:off x="1468821" y="1582340"/>
            <a:ext cx="9254358" cy="3693319"/>
          </a:xfrm>
          <a:prstGeom prst="rect">
            <a:avLst/>
          </a:prstGeom>
          <a:noFill/>
        </p:spPr>
        <p:txBody>
          <a:bodyPr wrap="square" rtlCol="0">
            <a:spAutoFit/>
          </a:bodyPr>
          <a:lstStyle/>
          <a:p>
            <a:pPr algn="ctr"/>
            <a:r>
              <a:rPr lang="es-ES" sz="3600" b="1" dirty="0"/>
              <a:t>La evolución actual de las emisiones no augura el cumplimiento del Acuerpo de París para 2030, y parar el incremento en el 1’5º solo es posible si las emisiones de Co2 comienzan a descender significativamente en ese año.</a:t>
            </a:r>
            <a:endParaRPr lang="es-ES" sz="3600" dirty="0"/>
          </a:p>
          <a:p>
            <a:endParaRPr lang="es-ES" b="1" dirty="0"/>
          </a:p>
        </p:txBody>
      </p:sp>
    </p:spTree>
    <p:extLst>
      <p:ext uri="{BB962C8B-B14F-4D97-AF65-F5344CB8AC3E}">
        <p14:creationId xmlns:p14="http://schemas.microsoft.com/office/powerpoint/2010/main" val="1407790563"/>
      </p:ext>
    </p:extLst>
  </p:cSld>
  <p:clrMapOvr>
    <a:masterClrMapping/>
  </p:clrMapOvr>
</p:sld>
</file>

<file path=ppt/theme/theme1.xml><?xml version="1.0" encoding="utf-8"?>
<a:theme xmlns:a="http://schemas.openxmlformats.org/drawingml/2006/main" name="Gota">
  <a:themeElements>
    <a:clrScheme name="Gota">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Got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ot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Integral</Template>
  <TotalTime>42</TotalTime>
  <Words>969</Words>
  <Application>Microsoft Office PowerPoint</Application>
  <PresentationFormat>Panorámica</PresentationFormat>
  <Paragraphs>130</Paragraphs>
  <Slides>24</Slides>
  <Notes>0</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24</vt:i4>
      </vt:variant>
    </vt:vector>
  </HeadingPairs>
  <TitlesOfParts>
    <vt:vector size="30" baseType="lpstr">
      <vt:lpstr>Arial</vt:lpstr>
      <vt:lpstr>Arial Nova</vt:lpstr>
      <vt:lpstr>Bembo</vt:lpstr>
      <vt:lpstr>Consolas</vt:lpstr>
      <vt:lpstr>Tw Cen MT</vt:lpstr>
      <vt:lpstr>Gota</vt:lpstr>
      <vt:lpstr>Cambio climático</vt:lpstr>
      <vt:lpstr>Una definición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Cambio climático</dc:title>
  <dc:creator>Usuario de Windows</dc:creator>
  <cp:lastModifiedBy>Usuario de Windows</cp:lastModifiedBy>
  <cp:revision>6</cp:revision>
  <dcterms:created xsi:type="dcterms:W3CDTF">2019-02-21T16:45:37Z</dcterms:created>
  <dcterms:modified xsi:type="dcterms:W3CDTF">2019-02-21T17:36:04Z</dcterms:modified>
</cp:coreProperties>
</file>