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18" r:id="rId2"/>
    <p:sldId id="308" r:id="rId3"/>
    <p:sldId id="282" r:id="rId4"/>
    <p:sldId id="319" r:id="rId5"/>
    <p:sldId id="256" r:id="rId6"/>
    <p:sldId id="309" r:id="rId7"/>
    <p:sldId id="348" r:id="rId8"/>
    <p:sldId id="320" r:id="rId9"/>
    <p:sldId id="260" r:id="rId10"/>
    <p:sldId id="325" r:id="rId11"/>
    <p:sldId id="321" r:id="rId12"/>
    <p:sldId id="323" r:id="rId13"/>
    <p:sldId id="326" r:id="rId14"/>
    <p:sldId id="299" r:id="rId15"/>
    <p:sldId id="295" r:id="rId16"/>
    <p:sldId id="310" r:id="rId17"/>
    <p:sldId id="305" r:id="rId18"/>
    <p:sldId id="306" r:id="rId19"/>
    <p:sldId id="335" r:id="rId20"/>
    <p:sldId id="334" r:id="rId21"/>
    <p:sldId id="347" r:id="rId22"/>
    <p:sldId id="337" r:id="rId23"/>
    <p:sldId id="336" r:id="rId24"/>
    <p:sldId id="339" r:id="rId25"/>
    <p:sldId id="340" r:id="rId26"/>
    <p:sldId id="341" r:id="rId27"/>
    <p:sldId id="344" r:id="rId28"/>
    <p:sldId id="342" r:id="rId29"/>
    <p:sldId id="343" r:id="rId30"/>
    <p:sldId id="345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8B6"/>
    <a:srgbClr val="F2D1F7"/>
    <a:srgbClr val="D4387F"/>
    <a:srgbClr val="D6365C"/>
    <a:srgbClr val="F21A3E"/>
    <a:srgbClr val="A96377"/>
    <a:srgbClr val="C4487D"/>
    <a:srgbClr val="E329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38" y="-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anagrama-ed.es/uploads/media/portadas/0001/15/e0c99f076a2dda61ed2c29aa2c50f4896c54f5fa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commons.wikimedia.org/wiki/File:Fr%C3%A9d%C3%A9ric_Beigbeder_Cannes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928670"/>
            <a:ext cx="8754576" cy="221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¿</a:t>
            </a:r>
            <a:r>
              <a:rPr kumimoji="0" lang="es-ES" sz="4000" b="1" i="0" u="none" strike="noStrike" cap="none" normalizeH="0" baseline="0" dirty="0" smtClean="0" bmk="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Crisis planetaria o crisis social?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 bmk="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El debate sobre el futuro </a:t>
            </a:r>
            <a:r>
              <a:rPr kumimoji="0" lang="es-ES" sz="4000" b="1" i="1" u="none" strike="noStrike" cap="none" normalizeH="0" baseline="0" dirty="0" smtClean="0" bmk="">
                <a:ln>
                  <a:noFill/>
                </a:ln>
                <a:solidFill>
                  <a:srgbClr val="7F7F7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 la Tierra</a:t>
            </a:r>
            <a:endParaRPr kumimoji="0" lang="es-ES" sz="3600" b="1" i="1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57290" y="3286124"/>
            <a:ext cx="63295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</a:rPr>
              <a:t>Parámetros para una </a:t>
            </a:r>
          </a:p>
          <a:p>
            <a:pPr algn="ctr"/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</a:rPr>
              <a:t>evaluación ética</a:t>
            </a:r>
            <a:endParaRPr lang="es-E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86116" y="5643578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</a:rPr>
              <a:t>La Laguna, 22 de febrero de 019</a:t>
            </a:r>
            <a:endParaRPr lang="es-E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Paradigma antropocéntrico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57224" y="1428736"/>
            <a:ext cx="757242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La Tierra y la naturaleza no tienen un valor intrínseco, solo un valor instrumental.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728" y="3500438"/>
            <a:ext cx="5169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Crecimiento continuo 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00166" y="4286256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Poder tecnológico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71604" y="5214950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Actitudes de poder y de dominación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142984"/>
            <a:ext cx="4357718" cy="522926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00034" y="428604"/>
            <a:ext cx="35004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chemeClr val="tx2">
                    <a:lumMod val="75000"/>
                  </a:schemeClr>
                </a:solidFill>
              </a:rPr>
              <a:t>El hombre no tejió la trama de la vida; el es solo un hilo. Lo que hace con la trama se lo hace a si mismo.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Resultado de imagen de La carta de la Tie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es-ES" sz="4900" b="1" dirty="0" smtClean="0">
                <a:solidFill>
                  <a:schemeClr val="tx2">
                    <a:lumMod val="75000"/>
                  </a:schemeClr>
                </a:solidFill>
              </a:rPr>
              <a:t>El cambio global, un signo de los tiempos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5538" name="Picture 2" descr="Resultado de imagen de Monigote con lu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323710" cy="2786082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71802" y="2500306"/>
            <a:ext cx="55896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 él hay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s-ES" sz="4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revelación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presencia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 </a:t>
            </a:r>
            <a:r>
              <a:rPr kumimoji="0" lang="es-ES" sz="4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indicación de la voluntad de Dios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s-ES" sz="4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es-ES" sz="4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85786" y="1357274"/>
            <a:ext cx="7858180" cy="49292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4800" b="1" i="1" dirty="0" smtClean="0">
                <a:solidFill>
                  <a:schemeClr val="tx2">
                    <a:lumMod val="75000"/>
                  </a:schemeClr>
                </a:solidFill>
              </a:rPr>
              <a:t> atrevernos a convertir en sufrimiento personal lo que le pasa al mundo</a:t>
            </a:r>
          </a:p>
          <a:p>
            <a:pPr>
              <a:buFont typeface="Wingdings" pitchFamily="2" charset="2"/>
              <a:buChar char="Ø"/>
            </a:pPr>
            <a:r>
              <a:rPr lang="es-ES" sz="4800" b="1" i="1" dirty="0" smtClean="0">
                <a:solidFill>
                  <a:schemeClr val="tx2">
                    <a:lumMod val="75000"/>
                  </a:schemeClr>
                </a:solidFill>
              </a:rPr>
              <a:t> reconocer cual es la contribución que cada uno puede hacer        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(LS, 19)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es-E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472" y="357166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</a:rPr>
              <a:t>V E R para</a:t>
            </a:r>
            <a:endParaRPr lang="es-E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Resultado de imagen de monigote pens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96" name="AutoShape 4" descr="Resultado de imagen de monigote pens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8" name="Picture 6" descr="Resultado de imagen de monigote pens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75" y="4071942"/>
            <a:ext cx="1762125" cy="25908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214942" y="1071546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tx2">
                    <a:lumMod val="75000"/>
                  </a:schemeClr>
                </a:solidFill>
              </a:rPr>
              <a:t>Una Encíclica Verde</a:t>
            </a:r>
            <a:endParaRPr lang="es-ES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47" y="428604"/>
            <a:ext cx="434325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85786" y="1500174"/>
            <a:ext cx="307183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Planteamiento ecológico</a:t>
            </a:r>
            <a:endParaRPr lang="es-ES" sz="3600" dirty="0"/>
          </a:p>
        </p:txBody>
      </p:sp>
      <p:sp>
        <p:nvSpPr>
          <p:cNvPr id="2" name="1 Rectángulo"/>
          <p:cNvSpPr/>
          <p:nvPr/>
        </p:nvSpPr>
        <p:spPr>
          <a:xfrm>
            <a:off x="785786" y="50004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i="1" dirty="0" smtClean="0">
                <a:solidFill>
                  <a:schemeClr val="tx2">
                    <a:lumMod val="75000"/>
                  </a:schemeClr>
                </a:solidFill>
              </a:rPr>
              <a:t>Compleja crisis socio-ambiental</a:t>
            </a: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8596" y="3214686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4400" b="1" i="1" dirty="0" smtClean="0">
                <a:solidFill>
                  <a:schemeClr val="accent1">
                    <a:lumMod val="50000"/>
                  </a:schemeClr>
                </a:solidFill>
              </a:rPr>
              <a:t>integrar la justicia en el debate sobre el ambiente</a:t>
            </a:r>
            <a:endParaRPr lang="es-E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43306" y="4734342"/>
            <a:ext cx="50720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i="1" dirty="0" smtClean="0">
                <a:solidFill>
                  <a:schemeClr val="accent1">
                    <a:lumMod val="50000"/>
                  </a:schemeClr>
                </a:solidFill>
              </a:rPr>
              <a:t>escuchar tanto el clamor de la tierra como el clamor de los pobres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(LS, 49).</a:t>
            </a:r>
            <a:endParaRPr lang="es-E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143504" y="1571612"/>
            <a:ext cx="307183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Planteamiento social</a:t>
            </a:r>
            <a:endParaRPr lang="es-ES" sz="3600" dirty="0"/>
          </a:p>
        </p:txBody>
      </p:sp>
      <p:sp>
        <p:nvSpPr>
          <p:cNvPr id="9" name="8 Flecha derecha"/>
          <p:cNvSpPr/>
          <p:nvPr/>
        </p:nvSpPr>
        <p:spPr>
          <a:xfrm>
            <a:off x="4071934" y="2071678"/>
            <a:ext cx="85725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coomeva.com.co/imagenes/galeria/img103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2992959" cy="364333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072066" y="428604"/>
            <a:ext cx="39290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s-ES" sz="4000" b="1" i="1" dirty="0" smtClean="0">
                <a:solidFill>
                  <a:schemeClr val="tx2">
                    <a:lumMod val="75000"/>
                  </a:schemeClr>
                </a:solidFill>
              </a:rPr>
              <a:t>la tierra es viviente y sagrada y es la que sostiene cualquier forma de vida, incluida la economía dominante que niega a la tierra misma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48" y="4241898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 </a:t>
            </a:r>
            <a:r>
              <a:rPr lang="es-ES" sz="3600" b="1" dirty="0" err="1" smtClean="0">
                <a:solidFill>
                  <a:schemeClr val="tx2">
                    <a:lumMod val="75000"/>
                  </a:schemeClr>
                </a:solidFill>
              </a:rPr>
              <a:t>Vandana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600" b="1" dirty="0" err="1" smtClean="0">
                <a:solidFill>
                  <a:schemeClr val="tx2">
                    <a:lumMod val="75000"/>
                  </a:schemeClr>
                </a:solidFill>
              </a:rPr>
              <a:t>Shiva</a:t>
            </a:r>
            <a:endParaRPr lang="es-E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sz="3600" i="1" dirty="0" smtClean="0">
                <a:solidFill>
                  <a:schemeClr val="tx2">
                    <a:lumMod val="75000"/>
                  </a:schemeClr>
                </a:solidFill>
              </a:rPr>
              <a:t>La democracia de la Tierra</a:t>
            </a:r>
          </a:p>
          <a:p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Premio Nobel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1714488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i="1" dirty="0" smtClean="0">
                <a:solidFill>
                  <a:schemeClr val="tx2">
                    <a:lumMod val="75000"/>
                  </a:schemeClr>
                </a:solidFill>
              </a:rPr>
              <a:t>Lo muestra por la fiebre (calentamiento global), que apunta a una enfermedad: su incapacidad de seguir ofreciéndonos todo lo que necesitamos. (Boff)</a:t>
            </a:r>
            <a:endParaRPr lang="es-E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2910" y="142852"/>
            <a:ext cx="7929618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tx2">
                    <a:lumMod val="75000"/>
                  </a:schemeClr>
                </a:solidFill>
              </a:rPr>
              <a:t>Pero la Tierra está enferma. Gime y sufre con dolores de parto</a:t>
            </a:r>
            <a:endParaRPr lang="es-ES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071538" y="5121354"/>
            <a:ext cx="7715304" cy="17366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800" b="1" i="1" dirty="0" smtClean="0">
                <a:solidFill>
                  <a:schemeClr val="tx2">
                    <a:lumMod val="75000"/>
                  </a:schemeClr>
                </a:solidFill>
              </a:rPr>
              <a:t>Enfermamos a la Tierra y la tierra nos enferma</a:t>
            </a:r>
            <a:endParaRPr lang="es-E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714488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Huella ecológica &gt; </a:t>
            </a:r>
            <a:r>
              <a:rPr lang="es-ES" sz="4400" b="1" dirty="0" err="1" smtClean="0">
                <a:solidFill>
                  <a:schemeClr val="tx2">
                    <a:lumMod val="75000"/>
                  </a:schemeClr>
                </a:solidFill>
              </a:rPr>
              <a:t>biocapacidad</a:t>
            </a:r>
            <a:endParaRPr lang="es-ES" sz="4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5984" y="642918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rgbClr val="1F497D">
                    <a:lumMod val="75000"/>
                  </a:srgbClr>
                </a:solidFill>
              </a:rPr>
              <a:t>Déficit ecológico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357290" y="3643314"/>
            <a:ext cx="621510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La Tierra ya ha superado el 30% de su capacidad de reposición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42844" y="-214338"/>
            <a:ext cx="8802016" cy="6479834"/>
            <a:chOff x="155575" y="-144463"/>
            <a:chExt cx="8802016" cy="6479834"/>
          </a:xfrm>
        </p:grpSpPr>
        <p:sp>
          <p:nvSpPr>
            <p:cNvPr id="1026" name="AutoShape 2" descr="Resultado de imagen de monigotes mirando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8" name="AutoShape 4" descr="Resultado de imagen de monigotes mirando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030" name="Picture 6" descr="Resultado de imagen de monigotes mirand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4" y="2857496"/>
              <a:ext cx="3814087" cy="2857519"/>
            </a:xfrm>
            <a:prstGeom prst="rect">
              <a:avLst/>
            </a:prstGeom>
            <a:noFill/>
          </p:spPr>
        </p:pic>
        <p:sp>
          <p:nvSpPr>
            <p:cNvPr id="5" name="4 Rectángulo"/>
            <p:cNvSpPr/>
            <p:nvPr/>
          </p:nvSpPr>
          <p:spPr>
            <a:xfrm>
              <a:off x="642910" y="785794"/>
              <a:ext cx="8064965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4400" b="1" dirty="0" smtClean="0">
                  <a:solidFill>
                    <a:srgbClr val="00B050"/>
                  </a:solidFill>
                </a:rPr>
                <a:t>Miramos</a:t>
              </a:r>
              <a:r>
                <a:rPr lang="es-ES" sz="4400" dirty="0" smtClean="0">
                  <a:solidFill>
                    <a:schemeClr val="tx2">
                      <a:lumMod val="75000"/>
                    </a:schemeClr>
                  </a:solidFill>
                </a:rPr>
                <a:t> desde el lugar en el que estamos</a:t>
              </a:r>
              <a:endParaRPr lang="es-ES" sz="4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71472" y="2857496"/>
              <a:ext cx="4357718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4400" b="1" dirty="0" smtClean="0">
                  <a:solidFill>
                    <a:schemeClr val="tx2">
                      <a:lumMod val="75000"/>
                    </a:schemeClr>
                  </a:solidFill>
                </a:rPr>
                <a:t>Hay un </a:t>
              </a:r>
              <a:r>
                <a:rPr lang="es-ES" sz="4400" b="1" i="1" dirty="0" smtClean="0">
                  <a:solidFill>
                    <a:srgbClr val="00B050"/>
                  </a:solidFill>
                </a:rPr>
                <a:t>a priori </a:t>
              </a:r>
              <a:r>
                <a:rPr lang="es-ES" sz="4400" b="1" i="1" dirty="0" smtClean="0">
                  <a:solidFill>
                    <a:schemeClr val="tx2">
                      <a:lumMod val="75000"/>
                    </a:schemeClr>
                  </a:solidFill>
                </a:rPr>
                <a:t>intelectual, </a:t>
              </a:r>
              <a:r>
                <a:rPr lang="es-ES" sz="4400" b="1" dirty="0" smtClean="0">
                  <a:solidFill>
                    <a:schemeClr val="tx2">
                      <a:lumMod val="75000"/>
                    </a:schemeClr>
                  </a:solidFill>
                </a:rPr>
                <a:t>afectivo, cordial, que convierte el ver en mirar</a:t>
              </a:r>
              <a:endParaRPr lang="es-ES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7 Trapecio"/>
            <p:cNvSpPr/>
            <p:nvPr/>
          </p:nvSpPr>
          <p:spPr>
            <a:xfrm>
              <a:off x="6643702" y="3786190"/>
              <a:ext cx="357190" cy="571504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214282" y="1643050"/>
            <a:ext cx="8572560" cy="4929222"/>
            <a:chOff x="214282" y="1071546"/>
            <a:chExt cx="8572560" cy="4929222"/>
          </a:xfrm>
        </p:grpSpPr>
        <p:sp>
          <p:nvSpPr>
            <p:cNvPr id="2" name="1 Elipse"/>
            <p:cNvSpPr/>
            <p:nvPr/>
          </p:nvSpPr>
          <p:spPr>
            <a:xfrm>
              <a:off x="214282" y="1071546"/>
              <a:ext cx="8572560" cy="4929222"/>
            </a:xfrm>
            <a:prstGeom prst="ellipse">
              <a:avLst/>
            </a:prstGeom>
            <a:solidFill>
              <a:srgbClr val="F21A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Elipse"/>
            <p:cNvSpPr/>
            <p:nvPr/>
          </p:nvSpPr>
          <p:spPr>
            <a:xfrm>
              <a:off x="1571604" y="1571612"/>
              <a:ext cx="7215238" cy="3705252"/>
            </a:xfrm>
            <a:prstGeom prst="ellipse">
              <a:avLst/>
            </a:prstGeom>
            <a:solidFill>
              <a:srgbClr val="D636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Elipse"/>
            <p:cNvSpPr/>
            <p:nvPr/>
          </p:nvSpPr>
          <p:spPr>
            <a:xfrm>
              <a:off x="3643306" y="1714488"/>
              <a:ext cx="5072098" cy="3124224"/>
            </a:xfrm>
            <a:prstGeom prst="ellipse">
              <a:avLst/>
            </a:prstGeom>
            <a:solidFill>
              <a:srgbClr val="D438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Elipse"/>
            <p:cNvSpPr/>
            <p:nvPr/>
          </p:nvSpPr>
          <p:spPr>
            <a:xfrm>
              <a:off x="5643570" y="2357430"/>
              <a:ext cx="3071834" cy="1928826"/>
            </a:xfrm>
            <a:prstGeom prst="ellipse">
              <a:avLst/>
            </a:prstGeom>
            <a:solidFill>
              <a:srgbClr val="FAA8B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00034" y="3643314"/>
              <a:ext cx="1428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/>
                <a:t>Cambio climático</a:t>
              </a:r>
              <a:endParaRPr lang="es-ES" sz="2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571604" y="2928934"/>
              <a:ext cx="2071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/>
                <a:t>Calentamiento</a:t>
              </a:r>
            </a:p>
            <a:p>
              <a:r>
                <a:rPr lang="es-ES" sz="2400" b="1" dirty="0" smtClean="0"/>
                <a:t>      global</a:t>
              </a:r>
              <a:endParaRPr lang="es-ES" sz="24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000496" y="2357430"/>
              <a:ext cx="1785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/>
                <a:t>      Efecto </a:t>
              </a:r>
            </a:p>
            <a:p>
              <a:r>
                <a:rPr lang="es-ES" sz="2400" b="1" dirty="0" smtClean="0"/>
                <a:t>invernadero</a:t>
              </a:r>
              <a:endParaRPr lang="es-ES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929322" y="2786058"/>
              <a:ext cx="2571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/>
                <a:t>Actividad humana</a:t>
              </a:r>
            </a:p>
            <a:p>
              <a:pPr algn="ctr"/>
              <a:r>
                <a:rPr lang="es-ES" sz="2400" b="1" dirty="0" smtClean="0"/>
                <a:t>+</a:t>
              </a:r>
            </a:p>
            <a:p>
              <a:pPr algn="ctr"/>
              <a:r>
                <a:rPr lang="es-ES" sz="2400" b="1" dirty="0" smtClean="0"/>
                <a:t>Naturaleza</a:t>
              </a:r>
              <a:endParaRPr lang="es-ES" sz="2400" b="1" dirty="0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214282" y="642918"/>
            <a:ext cx="8690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El calentamiento global, un gran desafío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214290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Canarias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8596" y="1214422"/>
            <a:ext cx="821537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2 millones habitantes, 800.000 vehículos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857496"/>
            <a:ext cx="8429652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El 92% de la electricidad, centrales térmicas  fueloil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4500570"/>
            <a:ext cx="8643966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>
              <a:buFont typeface="Wingdings" pitchFamily="2" charset="2"/>
              <a:buChar char="ü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El 85% de los recursos hídricos proceden de la desalación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esultado de imagen de migraciones climÃ¡t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74" cy="2303018"/>
          </a:xfrm>
          <a:prstGeom prst="rect">
            <a:avLst/>
          </a:prstGeom>
          <a:noFill/>
        </p:spPr>
      </p:pic>
      <p:pic>
        <p:nvPicPr>
          <p:cNvPr id="54276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42"/>
            <a:ext cx="5207036" cy="2928958"/>
          </a:xfrm>
          <a:prstGeom prst="rect">
            <a:avLst/>
          </a:prstGeom>
          <a:noFill/>
        </p:spPr>
      </p:pic>
      <p:pic>
        <p:nvPicPr>
          <p:cNvPr id="54278" name="Picture 6" descr="Resultado de imagen de migraciones climÃ¡t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71546"/>
            <a:ext cx="3344162" cy="2214578"/>
          </a:xfrm>
          <a:prstGeom prst="rect">
            <a:avLst/>
          </a:prstGeom>
          <a:noFill/>
        </p:spPr>
      </p:pic>
      <p:pic>
        <p:nvPicPr>
          <p:cNvPr id="54280" name="Picture 8" descr="camb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714744" cy="154781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1472" y="2500306"/>
            <a:ext cx="4286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Migraciones climáticas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57224" y="571480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</a:rPr>
              <a:t>  El </a:t>
            </a:r>
            <a:r>
              <a:rPr lang="es-ES" sz="5400" b="1" dirty="0" smtClean="0">
                <a:solidFill>
                  <a:srgbClr val="00B050"/>
                </a:solidFill>
              </a:rPr>
              <a:t>progreso</a:t>
            </a: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</a:rPr>
              <a:t> ilimitado, ideal para la humanidad</a:t>
            </a:r>
            <a:endParaRPr lang="es-E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2714620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Progreso = </a:t>
            </a:r>
            <a:r>
              <a:rPr lang="es-ES" sz="4400" b="1" dirty="0" smtClean="0">
                <a:solidFill>
                  <a:srgbClr val="00B050"/>
                </a:solidFill>
              </a:rPr>
              <a:t>Crecimiento</a:t>
            </a:r>
            <a:r>
              <a:rPr lang="es-ES" sz="4400" dirty="0" smtClean="0"/>
              <a:t> económico</a:t>
            </a:r>
            <a:endParaRPr lang="es-ES" sz="4400" dirty="0"/>
          </a:p>
        </p:txBody>
      </p:sp>
      <p:sp>
        <p:nvSpPr>
          <p:cNvPr id="7" name="6 Rectángulo"/>
          <p:cNvSpPr/>
          <p:nvPr/>
        </p:nvSpPr>
        <p:spPr>
          <a:xfrm>
            <a:off x="571472" y="3929066"/>
            <a:ext cx="7643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EL PIB es un producto </a:t>
            </a:r>
            <a:r>
              <a:rPr lang="es-ES" sz="4400" b="1" dirty="0" smtClean="0">
                <a:solidFill>
                  <a:srgbClr val="00B050"/>
                </a:solidFill>
              </a:rPr>
              <a:t>bruto</a:t>
            </a: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 en el que nada resta, todo suma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428604"/>
            <a:ext cx="788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solidFill>
                  <a:schemeClr val="tx2">
                    <a:lumMod val="75000"/>
                  </a:schemeClr>
                </a:solidFill>
              </a:rPr>
              <a:t>El Club de Roma advirtió en 1972 </a:t>
            </a:r>
            <a:endParaRPr lang="es-E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57290" y="1857364"/>
            <a:ext cx="642942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800" b="1" i="1" dirty="0" smtClean="0">
                <a:solidFill>
                  <a:schemeClr val="tx2">
                    <a:lumMod val="75000"/>
                  </a:schemeClr>
                </a:solidFill>
              </a:rPr>
              <a:t>Nada puede crecer indefinidamente en un medio finito</a:t>
            </a:r>
            <a:endParaRPr lang="es-E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1782" y="4929198"/>
            <a:ext cx="72104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El mito del progreso ilimitado </a:t>
            </a:r>
          </a:p>
          <a:p>
            <a:pPr algn="ctr"/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no es viable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Resultado de imagen de desarrollo sosten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643049"/>
            <a:ext cx="7344056" cy="447987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571604" y="428604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Desarrollo sostenible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357166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Consumo y consumismo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14414" y="1142984"/>
            <a:ext cx="278608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75000"/>
                  </a:schemeClr>
                </a:solidFill>
              </a:rPr>
              <a:t>Necesidad</a:t>
            </a:r>
            <a:endParaRPr lang="es-E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3504" y="1142984"/>
            <a:ext cx="250033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75000"/>
                  </a:schemeClr>
                </a:solidFill>
              </a:rPr>
              <a:t>Deseo</a:t>
            </a:r>
            <a:endParaRPr lang="es-E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2910" y="2357430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El consumo tiene repercusiones sociales, políticas, económicas y geoestratégicas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85852" y="4714884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 Colonización del deseo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85852" y="564357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Modo de vida esclavo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nagrama-ed.es/uploads/media/portadas/0001/15/xthumb_14402_portadas_big.jpeg.pagespeed.ic.9xvE0VpN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500042"/>
            <a:ext cx="3419475" cy="5391151"/>
          </a:xfrm>
          <a:prstGeom prst="rect">
            <a:avLst/>
          </a:prstGeom>
          <a:noFill/>
        </p:spPr>
      </p:pic>
      <p:pic>
        <p:nvPicPr>
          <p:cNvPr id="1028" name="Picture 4" descr="Frédéric Beigbeder Cann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85728"/>
            <a:ext cx="2095500" cy="3086101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3429000"/>
            <a:ext cx="5715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Despertar en la gente el deseo de comprar cosas que no necesitan</a:t>
            </a:r>
            <a:endParaRPr lang="es-ES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castillalamancha.es/sites/default/files/styles/imagen_normal_560_394/public/documentos/actuaciones/20181008/grafico.png?itok=PVWsdp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508" y="3071810"/>
            <a:ext cx="3414492" cy="314324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857224" y="1214422"/>
            <a:ext cx="7119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2.000 millones de toneladas/año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42910" y="2071678"/>
            <a:ext cx="7117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solidFill>
                  <a:schemeClr val="tx2">
                    <a:lumMod val="75000"/>
                  </a:schemeClr>
                </a:solidFill>
              </a:rPr>
              <a:t>Los residuos                 recursos</a:t>
            </a:r>
            <a:endParaRPr lang="es-E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4" y="3357562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20% menos de emisiones</a:t>
            </a:r>
          </a:p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contaminantes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4714884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Ahorra energía 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7158" y="5500702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Crea puestos de trabajo </a:t>
            </a: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14480" y="285728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Los residuos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3786182" y="2285992"/>
            <a:ext cx="135732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285728"/>
            <a:ext cx="750099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Si queremos ser parte de la solución tenemos que empezar por asumir que somos parte del problema</a:t>
            </a:r>
            <a:endParaRPr lang="es-E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85786" y="385762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i="1" dirty="0" smtClean="0">
                <a:solidFill>
                  <a:schemeClr val="tx2">
                    <a:lumMod val="75000"/>
                  </a:schemeClr>
                </a:solidFill>
              </a:rPr>
              <a:t>Estamos en un momento crítico de la historia de la Tierra, en el cual la humanidad debe elegir su futuro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785794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rgbClr val="00B050"/>
                </a:solidFill>
              </a:rPr>
              <a:t>Miró</a:t>
            </a:r>
            <a:r>
              <a:rPr lang="es-ES" sz="4400" b="1" i="1" dirty="0" smtClean="0">
                <a:solidFill>
                  <a:schemeClr val="tx2">
                    <a:lumMod val="75000"/>
                  </a:schemeClr>
                </a:solidFill>
              </a:rPr>
              <a:t> Dios cuanto había hecho, y </a:t>
            </a:r>
            <a:r>
              <a:rPr lang="es-ES" sz="4400" b="1" i="1" dirty="0" smtClean="0">
                <a:solidFill>
                  <a:srgbClr val="00B050"/>
                </a:solidFill>
              </a:rPr>
              <a:t>lo juzgó </a:t>
            </a:r>
            <a:r>
              <a:rPr lang="es-ES" sz="4400" b="1" i="1" dirty="0" smtClean="0">
                <a:solidFill>
                  <a:schemeClr val="tx2">
                    <a:lumMod val="75000"/>
                  </a:schemeClr>
                </a:solidFill>
              </a:rPr>
              <a:t>muy bueno</a:t>
            </a: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s-ES" sz="2400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s-ES" sz="2400" b="1" i="1" dirty="0" err="1" smtClean="0">
                <a:solidFill>
                  <a:schemeClr val="tx2">
                    <a:lumMod val="75000"/>
                  </a:schemeClr>
                </a:solidFill>
              </a:rPr>
              <a:t>Gén</a:t>
            </a:r>
            <a:r>
              <a:rPr lang="es-ES" sz="2400" b="1" i="1" dirty="0" smtClean="0">
                <a:solidFill>
                  <a:schemeClr val="tx2">
                    <a:lumMod val="75000"/>
                  </a:schemeClr>
                </a:solidFill>
              </a:rPr>
              <a:t> 1,31)</a:t>
            </a:r>
            <a:endParaRPr lang="es-ES" sz="4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472" y="4357694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dirty="0" smtClean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s-ES" sz="4400" b="1" i="1" dirty="0" smtClean="0">
                <a:solidFill>
                  <a:srgbClr val="00B050"/>
                </a:solidFill>
              </a:rPr>
              <a:t>descansó</a:t>
            </a:r>
            <a:r>
              <a:rPr lang="es-ES" sz="4400" b="1" i="1" dirty="0" smtClean="0">
                <a:solidFill>
                  <a:schemeClr val="tx2">
                    <a:lumMod val="75000"/>
                  </a:schemeClr>
                </a:solidFill>
              </a:rPr>
              <a:t> el Señor el día séptimo </a:t>
            </a:r>
            <a:r>
              <a:rPr lang="es-ES" sz="2400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s-ES" sz="2400" b="1" i="1" dirty="0" err="1" smtClean="0">
                <a:solidFill>
                  <a:schemeClr val="tx2">
                    <a:lumMod val="75000"/>
                  </a:schemeClr>
                </a:solidFill>
              </a:rPr>
              <a:t>Gén</a:t>
            </a:r>
            <a:r>
              <a:rPr lang="es-ES" sz="2400" b="1" i="1" dirty="0" smtClean="0">
                <a:solidFill>
                  <a:schemeClr val="tx2">
                    <a:lumMod val="75000"/>
                  </a:schemeClr>
                </a:solidFill>
              </a:rPr>
              <a:t> 2, 2)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2571744"/>
            <a:ext cx="74295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es-ES" sz="4000" b="1" dirty="0" smtClean="0">
                <a:solidFill>
                  <a:srgbClr val="00B050"/>
                </a:solidFill>
              </a:rPr>
              <a:t>entregó</a:t>
            </a: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todo a los hombres y las mujeres (creadores) </a:t>
            </a:r>
          </a:p>
          <a:p>
            <a:pPr algn="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(cfr. </a:t>
            </a:r>
            <a:r>
              <a:rPr lang="es-ES" sz="2400" b="1" dirty="0" err="1" smtClean="0">
                <a:solidFill>
                  <a:schemeClr val="tx2">
                    <a:lumMod val="75000"/>
                  </a:schemeClr>
                </a:solidFill>
              </a:rPr>
              <a:t>Gén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 1,  26-31)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57422" y="2571744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spc="600" dirty="0" smtClean="0">
                <a:solidFill>
                  <a:schemeClr val="tx2">
                    <a:lumMod val="75000"/>
                  </a:schemeClr>
                </a:solidFill>
              </a:rPr>
              <a:t>¡Gracias!</a:t>
            </a:r>
            <a:endParaRPr lang="es-ES" sz="6000" b="1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00364" y="5500702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La Laguna, 22 de febrero de 2019</a:t>
            </a:r>
            <a:endParaRPr lang="es-E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4480" y="278605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Llenen la Tierra y sométanla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Gén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1, 28)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14480" y="500063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Cultívenla  y lo cuídenla  </a:t>
            </a:r>
            <a:r>
              <a:rPr lang="es-ES" sz="2000" dirty="0" smtClean="0"/>
              <a:t>(cfr. </a:t>
            </a:r>
            <a:r>
              <a:rPr lang="es-ES" sz="2000" dirty="0" err="1" smtClean="0"/>
              <a:t>Gén</a:t>
            </a:r>
            <a:r>
              <a:rPr lang="es-ES" sz="2000" dirty="0" smtClean="0"/>
              <a:t> 2, 15)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285728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Dos paradigmas contradictorios desde los que enfocar la mirada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928802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Antropocentrismo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1472" y="414338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600" b="1" dirty="0" err="1" smtClean="0">
                <a:solidFill>
                  <a:schemeClr val="tx2">
                    <a:lumMod val="75000"/>
                  </a:schemeClr>
                </a:solidFill>
              </a:rPr>
              <a:t>Biocentrismo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 o </a:t>
            </a:r>
            <a:r>
              <a:rPr lang="es-ES" sz="3600" b="1" dirty="0" err="1" smtClean="0">
                <a:solidFill>
                  <a:schemeClr val="tx2">
                    <a:lumMod val="75000"/>
                  </a:schemeClr>
                </a:solidFill>
              </a:rPr>
              <a:t>ecocentrismo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5000660" cy="2286015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 El universo es uno.</a:t>
            </a:r>
          </a:p>
          <a:p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Uno en el que todos somos   </a:t>
            </a:r>
          </a:p>
          <a:p>
            <a:endParaRPr lang="es-ES" sz="4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6" name="AutoShape 2" descr="Resultado de imagen de Ernesto Carde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Resultado de imagen de Ernesto Carde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de Ernesto Carde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785794"/>
            <a:ext cx="3214710" cy="483667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143636" y="60007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pc="300" dirty="0" smtClean="0">
                <a:solidFill>
                  <a:schemeClr val="tx2">
                    <a:lumMod val="75000"/>
                  </a:schemeClr>
                </a:solidFill>
              </a:rPr>
              <a:t>Ernesto Cardenal</a:t>
            </a:r>
            <a:endParaRPr lang="es-ES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3366317"/>
            <a:ext cx="521497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 criatura viva más grande de la tierra</a:t>
            </a:r>
            <a:endParaRPr kumimoji="0" lang="es-ES" sz="4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es la Tierra</a:t>
            </a: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ES" sz="4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Gaia</a:t>
            </a:r>
            <a:endParaRPr kumimoji="0" lang="es-ES" sz="4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8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0"/>
            <a:ext cx="7715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</a:rPr>
              <a:t>La Tierra es </a:t>
            </a:r>
            <a:r>
              <a:rPr lang="es-ES" sz="6600" i="1" dirty="0" smtClean="0">
                <a:solidFill>
                  <a:srgbClr val="00B050"/>
                </a:solidFill>
              </a:rPr>
              <a:t>valiosa</a:t>
            </a:r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ES" sz="6600" i="1" dirty="0" smtClean="0">
                <a:solidFill>
                  <a:srgbClr val="00B050"/>
                </a:solidFill>
              </a:rPr>
              <a:t>vulnerable</a:t>
            </a:r>
            <a:endParaRPr lang="es-ES" sz="6600" i="1" dirty="0">
              <a:solidFill>
                <a:srgbClr val="00B05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2214555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El cuidado es un modo humano de estar en el mundo y con las demás personas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85852" y="4643446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smtClean="0">
                <a:solidFill>
                  <a:schemeClr val="tx2">
                    <a:lumMod val="75000"/>
                  </a:schemeClr>
                </a:solidFill>
              </a:rPr>
              <a:t>El cuidado es un modo-de-ser-esencial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(Heidegger)</a:t>
            </a: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472" y="428604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Ética del cuidado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0100" y="1643050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Complementaria de la ética de la justicia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28662" y="3357562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Más que de derechos y deberes apunta a una ética de actitudes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57224" y="5072074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Responsabilidad hacia lo frágil y vulnerable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7686" y="428604"/>
            <a:ext cx="4500594" cy="53578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i="1" dirty="0" smtClean="0">
                <a:solidFill>
                  <a:schemeClr val="tx2">
                    <a:lumMod val="75000"/>
                  </a:schemeClr>
                </a:solidFill>
              </a:rPr>
              <a:t>Cuando alguien tiene ante sí a un ser vulnerable, y pudiendo protegerlo no lo hace, se comporta de forma inmoral</a:t>
            </a:r>
          </a:p>
          <a:p>
            <a:pPr algn="ctr">
              <a:buNone/>
            </a:pPr>
            <a:endParaRPr lang="es-ES" sz="4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es-E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0418" name="Picture 2" descr="Resultado de imagen de El principito"/>
          <p:cNvPicPr>
            <a:picLocks noChangeAspect="1" noChangeArrowheads="1"/>
          </p:cNvPicPr>
          <p:nvPr/>
        </p:nvPicPr>
        <p:blipFill>
          <a:blip r:embed="rId2" cstate="print"/>
          <a:srcRect l="10145" t="7991" r="11104" b="35912"/>
          <a:stretch>
            <a:fillRect/>
          </a:stretch>
        </p:blipFill>
        <p:spPr bwMode="auto">
          <a:xfrm>
            <a:off x="0" y="1428736"/>
            <a:ext cx="4357718" cy="378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785794"/>
            <a:ext cx="7686700" cy="5340369"/>
          </a:xfrm>
        </p:spPr>
        <p:txBody>
          <a:bodyPr>
            <a:normAutofit/>
          </a:bodyPr>
          <a:lstStyle/>
          <a:p>
            <a:pPr marL="342900" lvl="5" indent="-342900" algn="ctr">
              <a:buNone/>
            </a:pPr>
            <a:r>
              <a:rPr lang="es-ES" sz="4400" b="1" i="1" dirty="0" smtClean="0">
                <a:solidFill>
                  <a:schemeClr val="tx2">
                    <a:lumMod val="75000"/>
                  </a:schemeClr>
                </a:solidFill>
              </a:rPr>
              <a:t>El cuidado salvará el amor, la vida, la convivencia social y la Tierra</a:t>
            </a: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L. Boff</a:t>
            </a:r>
          </a:p>
          <a:p>
            <a:pPr algn="ctr">
              <a:buNone/>
            </a:pPr>
            <a:endParaRPr lang="es-ES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Resultado de imagen de La tierra es vali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3248"/>
            <a:ext cx="596899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9123</TotalTime>
  <Words>701</Words>
  <Application>Microsoft Office PowerPoint</Application>
  <PresentationFormat>Presentación en pantalla (4:3)</PresentationFormat>
  <Paragraphs>101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Paradigma antropocéntrico</vt:lpstr>
      <vt:lpstr>Diapositiva 11</vt:lpstr>
      <vt:lpstr>Diapositiva 12</vt:lpstr>
      <vt:lpstr>El cambio global, un signo de los tiempos 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Rosario</dc:creator>
  <cp:lastModifiedBy>Centor</cp:lastModifiedBy>
  <cp:revision>64</cp:revision>
  <dcterms:created xsi:type="dcterms:W3CDTF">2016-10-11T09:18:18Z</dcterms:created>
  <dcterms:modified xsi:type="dcterms:W3CDTF">2019-02-22T16:27:36Z</dcterms:modified>
</cp:coreProperties>
</file>